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2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Ripartizione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E30B1C"/>
              </a:solidFill>
              <a:effectLst/>
            </c:spPr>
          </c:dPt>
          <c:dPt>
            <c:idx val="1"/>
            <c:bubble3D val="0"/>
            <c:spPr>
              <a:solidFill>
                <a:srgbClr val="FF5A6A"/>
              </a:solidFill>
              <a:effectLst/>
            </c:spPr>
          </c:dPt>
          <c:dPt>
            <c:idx val="2"/>
            <c:bubble3D val="0"/>
            <c:spPr>
              <a:solidFill>
                <a:srgbClr val="FF8F9A"/>
              </a:solidFill>
              <a:effectLst/>
            </c:spPr>
          </c:dPt>
          <c:dPt>
            <c:idx val="3"/>
            <c:bubble3D val="0"/>
            <c:spPr>
              <a:solidFill>
                <a:srgbClr val="FFC2C8"/>
              </a:solidFill>
              <a:effectLst/>
            </c:spPr>
          </c:dPt>
          <c:dLbls>
            <c:dLbl>
              <c:idx val="0"/>
              <c:numFmt formatCode="0&quot;%&quot;" sourceLinked="0"/>
              <c:spPr/>
              <c:txPr>
                <a:bodyPr/>
                <a:lstStyle/>
                <a:p>
                  <a:pPr>
                    <a:defRPr sz="11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&quot;%&quot;" sourceLinked="0"/>
              <c:spPr/>
              <c:txPr>
                <a:bodyPr/>
                <a:lstStyle/>
                <a:p>
                  <a:pPr>
                    <a:defRPr sz="11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&quot;%&quot;" sourceLinked="0"/>
              <c:spPr/>
              <c:txPr>
                <a:bodyPr/>
                <a:lstStyle/>
                <a:p>
                  <a:pPr>
                    <a:defRPr sz="11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&quot;%&quot;" sourceLinked="0"/>
              <c:spPr/>
              <c:txPr>
                <a:bodyPr/>
                <a:lstStyle/>
                <a:p>
                  <a:pPr>
                    <a:defRPr sz="11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&quot;%&quot;" sourceLinked="0"/>
            <c:txPr>
              <a:bodyPr/>
              <a:lstStyle/>
              <a:p>
                <a:pPr>
                  <a:defRPr sz="1800" b="1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Livello 1</c:v>
                </c:pt>
                <c:pt idx="1">
                  <c:v>Livello 2</c:v>
                </c:pt>
                <c:pt idx="2">
                  <c:v>Livello 3</c:v>
                </c:pt>
                <c:pt idx="3">
                  <c:v>Livello 4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50</c:v>
                </c:pt>
                <c:pt idx="1">
                  <c:v>25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6B5A5E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Livello 1</c:v>
                </c:pt>
              </c:strCache>
            </c:strRef>
          </c:tx>
          <c:spPr>
            <a:solidFill>
              <a:srgbClr val="E30B1C"/>
            </a:solidFill>
            <a:effectLst/>
          </c:spPr>
          <c:invertIfNegative val="0"/>
          <c:dLbls>
            <c:numFmt formatCode="#,##0;-#,##0;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Passaparola</c:v>
                  </c:pt>
                  <c:pt idx="1">
                    <c:v>Attivo</c:v>
                  </c:pt>
                  <c:pt idx="2">
                    <c:v>Leader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65</c:v>
                </c:pt>
                <c:pt idx="1">
                  <c:v>130</c:v>
                </c:pt>
                <c:pt idx="2">
                  <c:v>195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Livello 2</c:v>
                </c:pt>
              </c:strCache>
            </c:strRef>
          </c:tx>
          <c:spPr>
            <a:solidFill>
              <a:srgbClr val="FF5A6A"/>
            </a:solidFill>
            <a:effectLst/>
          </c:spPr>
          <c:invertIfNegative val="0"/>
          <c:dLbls>
            <c:numFmt formatCode="#,##0;-#,##0;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Passaparola</c:v>
                  </c:pt>
                  <c:pt idx="1">
                    <c:v>Attivo</c:v>
                  </c:pt>
                  <c:pt idx="2">
                    <c:v>Leader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163</c:v>
                </c:pt>
                <c:pt idx="2">
                  <c:v>406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Livello 3</c:v>
                </c:pt>
              </c:strCache>
            </c:strRef>
          </c:tx>
          <c:spPr>
            <a:solidFill>
              <a:srgbClr val="FF8F9A"/>
            </a:solidFill>
            <a:effectLst/>
          </c:spPr>
          <c:invertIfNegative val="0"/>
          <c:dLbls>
            <c:numFmt formatCode="#,##0;-#,##0;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Passaparola</c:v>
                  </c:pt>
                  <c:pt idx="1">
                    <c:v>Attivo</c:v>
                  </c:pt>
                  <c:pt idx="2">
                    <c:v>Leader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585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Livello 4</c:v>
                </c:pt>
              </c:strCache>
            </c:strRef>
          </c:tx>
          <c:spPr>
            <a:solidFill>
              <a:srgbClr val="FFC2C8"/>
            </a:solidFill>
            <a:effectLst/>
          </c:spPr>
          <c:invertIfNegative val="0"/>
          <c:dLbls>
            <c:numFmt formatCode="#,##0;-#,##0;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Passaparola</c:v>
                  </c:pt>
                  <c:pt idx="1">
                    <c:v>Attivo</c:v>
                  </c:pt>
                  <c:pt idx="2">
                    <c:v>Leader</c:v>
                  </c:pt>
                </c:lvl>
              </c:multiLvlStrCache>
            </c:multiLvl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520</c:v>
                </c:pt>
              </c:numCache>
            </c:numRef>
          </c:val>
        </c:ser>
        <c:dLbls>
          <c:numFmt formatCode="#,##0;-#,##0;" sourceLinked="0"/>
          <c:txPr>
            <a:bodyPr/>
            <a:lstStyle/>
            <a:p>
              <a:pPr>
                <a:defRPr b="0" i="0" strike="noStrike" sz="900" u="none">
                  <a:solidFill>
                    <a:srgbClr val="FFFFFF"/>
                  </a:solidFill>
                  <a:latin typeface="Arial"/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1" i="0" u="none" strike="noStrike">
                <a:solidFill>
                  <a:srgbClr val="1E0A0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FE3E5"/>
              </a:solidFill>
              <a:prstDash val="solid"/>
              <a:round/>
            </a:ln>
          </c:spPr>
        </c:majorGridlines>
        <c:numFmt formatCode="#,##0 €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5A5E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6B5A5E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Apri con calma: RedBag è un negozio vero, già online, e il network è il motore commerciale. Oggi vediamo il sito, come si guadagna e cosa succede nei prossimi 90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Sei blocchi, circa 30 minuti più domande. Chiedi di tenere le domande sul network per la parte dedicata.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Avexoon Media OÜ è la società che possiede e gestisce le piattaforme. Non siamo un'agenzia: scriviamo noi il software, gestiamo noi pagamenti e conformità. RedBag è la piattaforma commerciale del gruppo.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piattaforma porta pubblico e creator: sono il primo bacino di promotori del network RedBag. Il catalogo RedBag entra dentro OnlyCam e Vyblix con la API partner.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Fonti: Grand View Research, Spherical Insights, Technavio per il globale; Transpire Insight e stampa di settore per l'Italia. Le stime variano per metodologia: usiamo gli ordini di grandezza, non il decimale.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vero concorrente non è un altro sito: è l'imbarazzo. RedBag risponde su tre fronti: discrezione, fiducia, convenienza. E il promotore è la parte 'fiducia'.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 il sito dal vivo dopo questa slide. Punti: velocità, mobile, sei lingue con URL dedicati, tema chiaro e scuro, SEO su ogni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Sulla scheda prodotto il promotore trova già il suo link con il guadagno stimato: non deve calcolare niente.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Modello dropshipping: nessun magazzino, il fornitore spedisce direttamente. Il catalogo attuale è dimostrativo: a breve si collega il fornitore europeo con migliaia di referenze.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 inizia la parte per cui la gente è venuta. Rallenta.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frasi da ricordare: il link è tuo, la rete è tua, il guadagno arriva da tutti e quattro i livelli. Non serve vendere di persona né tenere magazzino.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passi, nessun costo. La registrazione richiede un minuto e dà subito il codice personale.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 prezzo di vendita il 20% va alla rete (valore di default, regolabile per prodotto). Il pool si divide 50/25/15/10 fra i quattro livelli: tradotto sul prezzo, 10%, 5%, 3% e 2%. Se la catena è più corta, il resto rimane al negozio.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Esempio concreto sul bestseller: 79,90 €. Il promotore che ha condiviso il link prende 7,99 €; i tre sopra di lui 4, 2,40 e 1,60 €. Tutto calcolato dal sistema al momento dell'ordine.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Esempio illustrativo con cinque persone per livello. Il punto non è il numero: è che guadagni anche sul quarto livello, su persone che non hai mai incontrato. La rete non si azzera: ogni persona resta collegata.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profili. Ipotesi: ordine medio 65,00 €, pool 20%. Passaparola: 10 vendite al mese dal tuo link. Attivo: 20 vendite tue più 10 persone al primo livello che ne fanno 5 ciascuna. Leader: 30 tue, 25 persone al primo livello (125 vendite), 100 al secondo (300), 200 al terzo (400). Sono simulazioni, non promesse: i risultati dipendono dal lavoro di ciascuno.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gradi contano le persone in rete su tutti i livelli. Servono a dare un obiettivo visibile: la barra nell'area personale dice sempre quante persone mancano al prossimo grado.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è la schermata reale dell'area 'La mia rete': grado, persone per livello, organigramma a piramide o lista espandibile. Tutto in tempo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strumento è già dentro l'area personale: non servono grafici, non serve saper scrivere. Si copia il link e si incolla.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Chiedi a ognuno di scegliere due canali, non sei. Il profilo migliore: chi ha già un pubblico (creator, chat di coppie, community) e chi ha una rete di amici che si fida.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provvigioni maturano dopo 14 giorni, il tempo del reso. Dai 100 € disponibili si chiede il pagamento con un clic; il negozio paga entro pochi giorni e la ricevuta si genera da sola.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Punto delicato, da dire chiaro: il negozio ti paga per attività promozionale, come un compenso pubblicitario. Sotto i 5.000 € l'anno è prestazione occasionale: niente partita IVA, ritenuta d'acconto in ricevuta. Oltre, si apre la partita IVA. Consiglia sempre un commercialista. E sottolinea cosa NON è: niente kit, niente quote, niente obblighi.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Questo è il vantaggio che nessun altro sex shop ha: un pubblico già caldo dentro le altre piattaforme. La API partner porta il catalogo RedBag dentro OnlyCam e Vyblix, e ogni creator diventa un promotore con il suo codice.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Cosa c'è oggi, cosa arriva entro tre mesi, cosa arriva nel 2027. Il fornitore reale e il gateway di pagamento sono i due passi immediati.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patto è semplice: noi facciamo tutto il lavoro di negozio, tu porti persone. Chiedi tre persone nel primo mese: è l'obiettivo che fa scattare il grado Bronze.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piano settimana per settimana. Alla fine del mese l'obiettivo è Bronze: tre persone in rete e le prime vendite.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domande che arrivano sempre. Se ne arrivano altre, annotale: finiscono nella FAQ del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Chiudi con l'azione: registrazione adesso, dal QR, mentre siete in call. Fissa la data della prossima call e chiedi a ognuno di portare una persona.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 lasciare a schermo mentre si risponde alle domande.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image" Target="../media/image-25-7.png"/><Relationship Id="rId8" Type="http://schemas.openxmlformats.org/officeDocument/2006/relationships/image" Target="../media/image-25-8.png"/><Relationship Id="rId9" Type="http://schemas.openxmlformats.org/officeDocument/2006/relationships/image" Target="../media/image-25-9.png"/><Relationship Id="rId10" Type="http://schemas.openxmlformats.org/officeDocument/2006/relationships/image" Target="../media/image-25-10.png"/><Relationship Id="rId11" Type="http://schemas.openxmlformats.org/officeDocument/2006/relationships/image" Target="../media/image-2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05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5669280" y="-2011680"/>
            <a:ext cx="5943600" cy="5943600"/>
          </a:xfrm>
          <a:prstGeom prst="ellipse">
            <a:avLst/>
          </a:prstGeom>
          <a:solidFill>
            <a:srgbClr val="E30B1C">
              <a:alpha val="18000"/>
            </a:srgbClr>
          </a:solidFill>
          <a:ln w="12700">
            <a:solidFill>
              <a:srgbClr val="E30B1C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-2286000" y="3017520"/>
            <a:ext cx="4572000" cy="4572000"/>
          </a:xfrm>
          <a:prstGeom prst="ellipse">
            <a:avLst/>
          </a:prstGeom>
          <a:solidFill>
            <a:srgbClr val="E30B1C">
              <a:alpha val="12000"/>
            </a:srgbClr>
          </a:solidFill>
          <a:ln w="12700">
            <a:solidFill>
              <a:srgbClr val="E30B1C">
                <a:alpha val="0"/>
              </a:srgbClr>
            </a:solidFill>
            <a:prstDash val="solid"/>
          </a:ln>
        </p:spPr>
      </p:sp>
      <p:pic>
        <p:nvPicPr>
          <p:cNvPr id="5" name="Image 0" descr="/Users/wytex/Desktop/Progetti/redbag/public/brand/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1700784" cy="56692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48640" y="16002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FF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PRESENTAZIONE RISERVATA · NETWORK 2026</a:t>
            </a:r>
            <a:endParaRPr lang="en-US" sz="105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1874520"/>
            <a:ext cx="5120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piacere arriva</a:t>
            </a:r>
            <a:endParaRPr lang="en-US" sz="42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alla tua porta.</a:t>
            </a:r>
            <a:endParaRPr lang="en-US" sz="42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32918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i="1" dirty="0">
                <a:solidFill>
                  <a:srgbClr val="FF3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paga chi lo condivide.</a:t>
            </a:r>
            <a:endParaRPr lang="en-US" sz="30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393192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negozio online di toys e lingerie con una rete commerciale a quattro livelli. Sei lingue, spedizione anonima, provvigioni su ogni acquisto della tua rete.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446520" y="685800"/>
            <a:ext cx="1968864" cy="4133088"/>
          </a:xfrm>
          <a:prstGeom prst="roundRect">
            <a:avLst>
              <a:gd name="adj" fmla="val 10217"/>
            </a:avLst>
          </a:prstGeom>
          <a:solidFill>
            <a:srgbClr val="1A1A1A"/>
          </a:solidFill>
          <a:ln w="9525">
            <a:solidFill>
              <a:srgbClr val="333333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40000"/>
              </a:srgbClr>
            </a:outerShdw>
          </a:effectLst>
        </p:spPr>
      </p:sp>
      <p:pic>
        <p:nvPicPr>
          <p:cNvPr id="11" name="Image 1" descr="/Users/wytex/Desktop/Progetti/redbag/marketing/presentazione/shots/home-mobi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384" y="740664"/>
            <a:ext cx="1859136" cy="40233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COSA PARLIAMO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Sei cose da portarti a casa oggi</a:t>
            </a:r>
            <a:endParaRPr lang="en-US" sz="32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3931920" cy="868680"/>
          </a:xfrm>
          <a:prstGeom prst="roundRect">
            <a:avLst>
              <a:gd name="adj" fmla="val 12632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31520" y="1874520"/>
            <a:ext cx="502920" cy="50292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2000250"/>
            <a:ext cx="251460" cy="25146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417320" y="181965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1783080" y="180136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Chi siamo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1783080" y="2130552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Avexoon Media e le quattro piattaforme del gruppo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4663440" y="1691640"/>
            <a:ext cx="3931920" cy="868680"/>
          </a:xfrm>
          <a:prstGeom prst="roundRect">
            <a:avLst>
              <a:gd name="adj" fmla="val 12632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4846320" y="1874520"/>
            <a:ext cx="502920" cy="50292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2000250"/>
            <a:ext cx="251460" cy="25146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5532120" y="181965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7" name="Text 12"/>
          <p:cNvSpPr txBox="1"/>
          <p:nvPr/>
        </p:nvSpPr>
        <p:spPr>
          <a:xfrm>
            <a:off x="5897880" y="180136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mercato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5897880" y="2130552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settore che cresce a due cifre, sempre più online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548640" y="2715768"/>
            <a:ext cx="3931920" cy="868680"/>
          </a:xfrm>
          <a:prstGeom prst="roundRect">
            <a:avLst>
              <a:gd name="adj" fmla="val 12632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31520" y="2898648"/>
            <a:ext cx="502920" cy="50292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3024378"/>
            <a:ext cx="251460" cy="25146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417320" y="2843784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1783080" y="2825496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negozio</a:t>
            </a:r>
            <a:endParaRPr lang="en-US" sz="1700" dirty="0"/>
          </a:p>
        </p:txBody>
      </p:sp>
      <p:sp>
        <p:nvSpPr>
          <p:cNvPr id="24" name="Text 18"/>
          <p:cNvSpPr txBox="1"/>
          <p:nvPr/>
        </p:nvSpPr>
        <p:spPr>
          <a:xfrm>
            <a:off x="1783080" y="315468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 compra il cliente, perché torna</a:t>
            </a:r>
            <a:endParaRPr lang="en-US" sz="1150" dirty="0"/>
          </a:p>
        </p:txBody>
      </p:sp>
      <p:sp>
        <p:nvSpPr>
          <p:cNvPr id="25" name="Shape 19"/>
          <p:cNvSpPr/>
          <p:nvPr/>
        </p:nvSpPr>
        <p:spPr>
          <a:xfrm>
            <a:off x="4663440" y="2715768"/>
            <a:ext cx="3931920" cy="868680"/>
          </a:xfrm>
          <a:prstGeom prst="roundRect">
            <a:avLst>
              <a:gd name="adj" fmla="val 12632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4846320" y="2898648"/>
            <a:ext cx="502920" cy="50292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050" y="3024378"/>
            <a:ext cx="251460" cy="251460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5532120" y="2843784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9" name="Text 22"/>
          <p:cNvSpPr txBox="1"/>
          <p:nvPr/>
        </p:nvSpPr>
        <p:spPr>
          <a:xfrm>
            <a:off x="5897880" y="2825496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network</a:t>
            </a:r>
            <a:endParaRPr lang="en-US" sz="1700" dirty="0"/>
          </a:p>
        </p:txBody>
      </p:sp>
      <p:sp>
        <p:nvSpPr>
          <p:cNvPr id="30" name="Text 23"/>
          <p:cNvSpPr txBox="1"/>
          <p:nvPr/>
        </p:nvSpPr>
        <p:spPr>
          <a:xfrm>
            <a:off x="5897880" y="3154680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Quattro livelli, pool per prodotto, tutto tracciato</a:t>
            </a:r>
            <a:endParaRPr lang="en-US" sz="1150" dirty="0"/>
          </a:p>
        </p:txBody>
      </p:sp>
      <p:sp>
        <p:nvSpPr>
          <p:cNvPr id="31" name="Shape 24"/>
          <p:cNvSpPr/>
          <p:nvPr/>
        </p:nvSpPr>
        <p:spPr>
          <a:xfrm>
            <a:off x="548640" y="3739896"/>
            <a:ext cx="3931920" cy="868680"/>
          </a:xfrm>
          <a:prstGeom prst="roundRect">
            <a:avLst>
              <a:gd name="adj" fmla="val 12632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731520" y="3922776"/>
            <a:ext cx="502920" cy="50292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4048506"/>
            <a:ext cx="251460" cy="25146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1417320" y="38679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35" name="Text 27"/>
          <p:cNvSpPr txBox="1"/>
          <p:nvPr/>
        </p:nvSpPr>
        <p:spPr>
          <a:xfrm>
            <a:off x="1783080" y="3849624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guadagni</a:t>
            </a:r>
            <a:endParaRPr lang="en-US" sz="1700" dirty="0"/>
          </a:p>
        </p:txBody>
      </p:sp>
      <p:sp>
        <p:nvSpPr>
          <p:cNvPr id="36" name="Text 28"/>
          <p:cNvSpPr txBox="1"/>
          <p:nvPr/>
        </p:nvSpPr>
        <p:spPr>
          <a:xfrm>
            <a:off x="1783080" y="4178808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Numeri veri, simulazioni oneste, payout e ricevuta</a:t>
            </a:r>
            <a:endParaRPr lang="en-US" sz="1150" dirty="0"/>
          </a:p>
        </p:txBody>
      </p:sp>
      <p:sp>
        <p:nvSpPr>
          <p:cNvPr id="37" name="Shape 29"/>
          <p:cNvSpPr/>
          <p:nvPr/>
        </p:nvSpPr>
        <p:spPr>
          <a:xfrm>
            <a:off x="4663440" y="3739896"/>
            <a:ext cx="3931920" cy="868680"/>
          </a:xfrm>
          <a:prstGeom prst="roundRect">
            <a:avLst>
              <a:gd name="adj" fmla="val 12632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38" name="Shape 30"/>
          <p:cNvSpPr/>
          <p:nvPr/>
        </p:nvSpPr>
        <p:spPr>
          <a:xfrm>
            <a:off x="4846320" y="3922776"/>
            <a:ext cx="502920" cy="50292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3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050" y="4048506"/>
            <a:ext cx="251460" cy="251460"/>
          </a:xfrm>
          <a:prstGeom prst="rect">
            <a:avLst/>
          </a:prstGeom>
        </p:spPr>
      </p:pic>
      <p:sp>
        <p:nvSpPr>
          <p:cNvPr id="40" name="Text 31"/>
          <p:cNvSpPr txBox="1"/>
          <p:nvPr/>
        </p:nvSpPr>
        <p:spPr>
          <a:xfrm>
            <a:off x="5532120" y="38679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41" name="Text 32"/>
          <p:cNvSpPr txBox="1"/>
          <p:nvPr/>
        </p:nvSpPr>
        <p:spPr>
          <a:xfrm>
            <a:off x="5897880" y="3849624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 domani</a:t>
            </a:r>
            <a:endParaRPr lang="en-US" sz="1700" dirty="0"/>
          </a:p>
        </p:txBody>
      </p:sp>
      <p:sp>
        <p:nvSpPr>
          <p:cNvPr id="42" name="Text 33"/>
          <p:cNvSpPr txBox="1"/>
          <p:nvPr/>
        </p:nvSpPr>
        <p:spPr>
          <a:xfrm>
            <a:off x="5897880" y="4178808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Strumenti, canali, primi 30 giorni e roadmap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05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FF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 SIAMO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5120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gruppo tecnologico,</a:t>
            </a:r>
            <a:endParaRPr lang="en-US" sz="3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quattro piattaforme adulte</a:t>
            </a:r>
            <a:endParaRPr lang="en-US" sz="3000" dirty="0"/>
          </a:p>
        </p:txBody>
      </p:sp>
      <p:pic>
        <p:nvPicPr>
          <p:cNvPr id="7" name="Image 0" descr="/Users/wytex/Desktop/Progetti/avexoon/src/assets/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011680"/>
            <a:ext cx="2377440" cy="56296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274320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Avexoon Media OÜ sviluppa e gestisce piattaforme di intrattenimento per adulti. Scriviamo il codice, colleghiamo i gateway di pagamento nati per il nostro settore, teniamo ogni piattaforma in regola e la facciamo crescere.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374904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 è l'anello commerciale: il negozio dove il pubblico delle altre piattaforme compra, e la rete che paga chi porta clienti.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5852160" y="914400"/>
            <a:ext cx="1325880" cy="1600200"/>
          </a:xfrm>
          <a:prstGeom prst="roundRect">
            <a:avLst>
              <a:gd name="adj" fmla="val 8276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5852160" y="11704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3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000" dirty="0"/>
          </a:p>
        </p:txBody>
      </p:sp>
      <p:sp>
        <p:nvSpPr>
          <p:cNvPr id="12" name="Text 8"/>
          <p:cNvSpPr txBox="1"/>
          <p:nvPr/>
        </p:nvSpPr>
        <p:spPr>
          <a:xfrm>
            <a:off x="5852160" y="1847088"/>
            <a:ext cx="1325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piattaforme</a:t>
            </a:r>
            <a:endParaRPr lang="en-US" sz="1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7315200" y="914400"/>
            <a:ext cx="1325880" cy="1600200"/>
          </a:xfrm>
          <a:prstGeom prst="roundRect">
            <a:avLst>
              <a:gd name="adj" fmla="val 8276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7315200" y="11704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3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4000" dirty="0"/>
          </a:p>
        </p:txBody>
      </p:sp>
      <p:sp>
        <p:nvSpPr>
          <p:cNvPr id="15" name="Text 11"/>
          <p:cNvSpPr txBox="1"/>
          <p:nvPr/>
        </p:nvSpPr>
        <p:spPr>
          <a:xfrm>
            <a:off x="7315200" y="1847088"/>
            <a:ext cx="1325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lingue</a:t>
            </a:r>
            <a:endParaRPr lang="en-US" sz="1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RedBag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5852160" y="2743200"/>
            <a:ext cx="1325880" cy="1600200"/>
          </a:xfrm>
          <a:prstGeom prst="roundRect">
            <a:avLst>
              <a:gd name="adj" fmla="val 8276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5852160" y="2999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3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000" dirty="0"/>
          </a:p>
        </p:txBody>
      </p:sp>
      <p:sp>
        <p:nvSpPr>
          <p:cNvPr id="18" name="Text 14"/>
          <p:cNvSpPr txBox="1"/>
          <p:nvPr/>
        </p:nvSpPr>
        <p:spPr>
          <a:xfrm>
            <a:off x="5852160" y="3675888"/>
            <a:ext cx="1325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livelli di</a:t>
            </a:r>
            <a:endParaRPr lang="en-US" sz="1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provvigione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7315200" y="2743200"/>
            <a:ext cx="1325880" cy="1600200"/>
          </a:xfrm>
          <a:prstGeom prst="roundRect">
            <a:avLst>
              <a:gd name="adj" fmla="val 8276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7315200" y="2999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3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0 €</a:t>
            </a:r>
            <a:endParaRPr lang="en-US" sz="4000" dirty="0"/>
          </a:p>
        </p:txBody>
      </p:sp>
      <p:sp>
        <p:nvSpPr>
          <p:cNvPr id="21" name="Text 17"/>
          <p:cNvSpPr txBox="1"/>
          <p:nvPr/>
        </p:nvSpPr>
        <p:spPr>
          <a:xfrm>
            <a:off x="7315200" y="3675888"/>
            <a:ext cx="1325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quote</a:t>
            </a:r>
            <a:endParaRPr lang="en-US" sz="1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d'ingresso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PIATTAFORME DEL GRUPPO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Pubblico, creator e un negozio in comune</a:t>
            </a:r>
            <a:endParaRPr lang="en-US" sz="32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1920240" cy="29718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EEDADD"/>
            </a:solidFill>
            <a:prstDash val="solid"/>
          </a:ln>
          <a:effectLst>
            <a:outerShdw sx="100000" sy="100000" kx="0" ky="0" algn="bl" rotWithShape="0" blurRad="101600" dist="25400" dir="5400000">
              <a:srgbClr val="3A1016">
                <a:alpha val="12000"/>
              </a:srgbClr>
            </a:outerShdw>
          </a:effectLst>
        </p:spPr>
      </p:sp>
      <p:pic>
        <p:nvPicPr>
          <p:cNvPr id="8" name="Image 0" descr="/Users/wytex/Desktop/Progetti/redbag/marketing/presentazione/shots/piatt-onlyca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691640"/>
            <a:ext cx="1737360" cy="10858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85800" y="292608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OnlyCam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685800" y="3209544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onlycam.fun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685800" y="3447288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cam a pagamento al minuto: nessun abbonamento, paghi i minuti che vivi.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2606040" y="1600200"/>
            <a:ext cx="1920240" cy="29718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EEDADD"/>
            </a:solidFill>
            <a:prstDash val="solid"/>
          </a:ln>
          <a:effectLst>
            <a:outerShdw sx="100000" sy="100000" kx="0" ky="0" algn="bl" rotWithShape="0" blurRad="101600" dist="25400" dir="5400000">
              <a:srgbClr val="3A1016">
                <a:alpha val="12000"/>
              </a:srgbClr>
            </a:outerShdw>
          </a:effectLst>
        </p:spPr>
      </p:sp>
      <p:pic>
        <p:nvPicPr>
          <p:cNvPr id="13" name="Image 1" descr="/Users/wytex/Desktop/Progetti/redbag/marketing/presentazione/shots/piatt-vyblix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1691640"/>
            <a:ext cx="1737360" cy="108585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2743200" y="292608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Vyblix</a:t>
            </a:r>
            <a:endParaRPr lang="en-US" sz="1600" dirty="0"/>
          </a:p>
        </p:txBody>
      </p:sp>
      <p:sp>
        <p:nvSpPr>
          <p:cNvPr id="15" name="Text 10"/>
          <p:cNvSpPr txBox="1"/>
          <p:nvPr/>
        </p:nvSpPr>
        <p:spPr>
          <a:xfrm>
            <a:off x="2743200" y="3209544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vyblix.com</a:t>
            </a:r>
            <a:endParaRPr lang="en-US" sz="1000" dirty="0"/>
          </a:p>
        </p:txBody>
      </p:sp>
      <p:sp>
        <p:nvSpPr>
          <p:cNvPr id="16" name="Text 11"/>
          <p:cNvSpPr txBox="1"/>
          <p:nvPr/>
        </p:nvSpPr>
        <p:spPr>
          <a:xfrm>
            <a:off x="2743200" y="3447288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Vetrina, abbonamenti, pay-per-view e CRM dei fan per creator e agenzie.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4663440" y="1600200"/>
            <a:ext cx="1920240" cy="29718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EEDADD"/>
            </a:solidFill>
            <a:prstDash val="solid"/>
          </a:ln>
          <a:effectLst>
            <a:outerShdw sx="100000" sy="100000" kx="0" ky="0" algn="bl" rotWithShape="0" blurRad="101600" dist="25400" dir="5400000">
              <a:srgbClr val="3A1016">
                <a:alpha val="12000"/>
              </a:srgbClr>
            </a:outerShdw>
          </a:effectLst>
        </p:spPr>
      </p:sp>
      <p:pic>
        <p:nvPicPr>
          <p:cNvPr id="18" name="Image 2" descr="/Users/wytex/Desktop/Progetti/redbag/marketing/presentazione/shots/piatt-incontriamoci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0" y="1691640"/>
            <a:ext cx="1737360" cy="108585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4800600" y="292608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incontriamoci.io</a:t>
            </a:r>
            <a:endParaRPr lang="en-US" sz="1600" dirty="0"/>
          </a:p>
        </p:txBody>
      </p:sp>
      <p:sp>
        <p:nvSpPr>
          <p:cNvPr id="20" name="Text 14"/>
          <p:cNvSpPr txBox="1"/>
          <p:nvPr/>
        </p:nvSpPr>
        <p:spPr>
          <a:xfrm>
            <a:off x="4800600" y="3209544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incontriamoci.io</a:t>
            </a:r>
            <a:endParaRPr lang="en-US" sz="1000" dirty="0"/>
          </a:p>
        </p:txBody>
      </p:sp>
      <p:sp>
        <p:nvSpPr>
          <p:cNvPr id="21" name="Text 15"/>
          <p:cNvSpPr txBox="1"/>
          <p:nvPr/>
        </p:nvSpPr>
        <p:spPr>
          <a:xfrm>
            <a:off x="4800600" y="3447288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Annunci per adulti in Italia: pubblichi gratis, la visibilità si paga.</a:t>
            </a:r>
            <a:endParaRPr lang="en-US" sz="1100" dirty="0"/>
          </a:p>
        </p:txBody>
      </p:sp>
      <p:sp>
        <p:nvSpPr>
          <p:cNvPr id="22" name="Shape 16"/>
          <p:cNvSpPr/>
          <p:nvPr/>
        </p:nvSpPr>
        <p:spPr>
          <a:xfrm>
            <a:off x="6720840" y="1600200"/>
            <a:ext cx="1920240" cy="29718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EEDADD"/>
            </a:solidFill>
            <a:prstDash val="solid"/>
          </a:ln>
          <a:effectLst>
            <a:outerShdw sx="100000" sy="100000" kx="0" ky="0" algn="bl" rotWithShape="0" blurRad="101600" dist="25400" dir="5400000">
              <a:srgbClr val="3A1016">
                <a:alpha val="12000"/>
              </a:srgbClr>
            </a:outerShdw>
          </a:effectLst>
        </p:spPr>
      </p:sp>
      <p:pic>
        <p:nvPicPr>
          <p:cNvPr id="23" name="Image 3" descr="/Users/wytex/Desktop/Progetti/redbag/marketing/presentazione/shots/piatt-redba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280" y="1691640"/>
            <a:ext cx="1737360" cy="1085850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6858000" y="292608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E30B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RedBag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6858000" y="3209544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1000" dirty="0"/>
          </a:p>
        </p:txBody>
      </p:sp>
      <p:sp>
        <p:nvSpPr>
          <p:cNvPr id="26" name="Text 19"/>
          <p:cNvSpPr txBox="1"/>
          <p:nvPr/>
        </p:nvSpPr>
        <p:spPr>
          <a:xfrm>
            <a:off x="6858000" y="3447288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Toys e lingerie in sei lingue, con la rete referral a quattro livelli.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MERCATO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settore da 40 miliardi che cresce</a:t>
            </a:r>
            <a:endParaRPr lang="en-US" sz="2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due cifre, sempre più online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48640" y="1965960"/>
            <a:ext cx="1920240" cy="1554480"/>
          </a:xfrm>
          <a:prstGeom prst="roundRect">
            <a:avLst>
              <a:gd name="adj" fmla="val 7059"/>
            </a:avLst>
          </a:prstGeom>
          <a:solidFill>
            <a:srgbClr val="FDECEE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85800" y="21488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E30B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~42 mld $</a:t>
            </a:r>
            <a:endParaRPr lang="en-US" sz="26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74320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mercato mondiale dei sex toys nel 2025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2606040" y="1965960"/>
            <a:ext cx="1920240" cy="1554480"/>
          </a:xfrm>
          <a:prstGeom prst="roundRect">
            <a:avLst>
              <a:gd name="adj" fmla="val 7059"/>
            </a:avLst>
          </a:prstGeom>
          <a:solidFill>
            <a:srgbClr val="FDECEE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2743200" y="21488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E30B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63 mld $</a:t>
            </a:r>
            <a:endParaRPr lang="en-US" sz="2600" dirty="0"/>
          </a:p>
        </p:txBody>
      </p:sp>
      <p:sp>
        <p:nvSpPr>
          <p:cNvPr id="12" name="Text 9"/>
          <p:cNvSpPr txBox="1"/>
          <p:nvPr/>
        </p:nvSpPr>
        <p:spPr>
          <a:xfrm>
            <a:off x="2743200" y="274320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atteso nel 2030, crescita annua ~9%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663440" y="1965960"/>
            <a:ext cx="1920240" cy="1554480"/>
          </a:xfrm>
          <a:prstGeom prst="roundRect">
            <a:avLst>
              <a:gd name="adj" fmla="val 7059"/>
            </a:avLst>
          </a:prstGeom>
          <a:solidFill>
            <a:srgbClr val="FDECEE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800600" y="21488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E30B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~0,9 mld $</a:t>
            </a:r>
            <a:endParaRPr lang="en-US" sz="2600" dirty="0"/>
          </a:p>
        </p:txBody>
      </p:sp>
      <p:sp>
        <p:nvSpPr>
          <p:cNvPr id="15" name="Text 12"/>
          <p:cNvSpPr txBox="1"/>
          <p:nvPr/>
        </p:nvSpPr>
        <p:spPr>
          <a:xfrm>
            <a:off x="4800600" y="274320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mercato italiano nel 2025, +10% l'anno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720840" y="1965960"/>
            <a:ext cx="1920240" cy="1554480"/>
          </a:xfrm>
          <a:prstGeom prst="roundRect">
            <a:avLst>
              <a:gd name="adj" fmla="val 7059"/>
            </a:avLst>
          </a:prstGeom>
          <a:solidFill>
            <a:srgbClr val="FDECEE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858000" y="21488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E30B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60%</a:t>
            </a:r>
            <a:endParaRPr lang="en-US" sz="2600" dirty="0"/>
          </a:p>
        </p:txBody>
      </p:sp>
      <p:sp>
        <p:nvSpPr>
          <p:cNvPr id="18" name="Text 15"/>
          <p:cNvSpPr txBox="1"/>
          <p:nvPr/>
        </p:nvSpPr>
        <p:spPr>
          <a:xfrm>
            <a:off x="6858000" y="274320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degli acquisti in Italia avviene online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548640" y="3794760"/>
            <a:ext cx="457200" cy="45720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940" y="3909060"/>
            <a:ext cx="228600" cy="228600"/>
          </a:xfrm>
          <a:prstGeom prst="rect">
            <a:avLst/>
          </a:prstGeom>
        </p:spPr>
      </p:pic>
      <p:sp>
        <p:nvSpPr>
          <p:cNvPr id="21" name="Text 17"/>
          <p:cNvSpPr txBox="1"/>
          <p:nvPr/>
        </p:nvSpPr>
        <p:spPr>
          <a:xfrm>
            <a:off x="1143000" y="3767328"/>
            <a:ext cx="7406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 compra: coppie e donne tra i 25 e i 45 anni sono la fascia che cresce di più. Cercano discrezione, qualità dei materiali e consigli di cui fidarsi: esattamente quello che un promotore di fiducia può dare.</a:t>
            </a:r>
            <a:endParaRPr lang="en-US" sz="1250" dirty="0"/>
          </a:p>
        </p:txBody>
      </p:sp>
      <p:sp>
        <p:nvSpPr>
          <p:cNvPr id="22" name="Text 18"/>
          <p:cNvSpPr txBox="1"/>
          <p:nvPr/>
        </p:nvSpPr>
        <p:spPr>
          <a:xfrm>
            <a:off x="548640" y="45262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9A8A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Fonti: Grand View Research, Spherical Insights, Technavio (2025); Transpire Insight, stampa di settore per l'Italia. Stime che variano per metodologia.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05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FF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PROBLEMA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Comprare piacere è ancora imbarazzante.</a:t>
            </a:r>
            <a:endParaRPr lang="en-US" sz="2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RedBag toglie l'imbarazzo.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48640" y="2011680"/>
            <a:ext cx="8046720" cy="777240"/>
          </a:xfrm>
          <a:prstGeom prst="roundRect">
            <a:avLst>
              <a:gd name="adj" fmla="val 14118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31520" y="2148840"/>
            <a:ext cx="502920" cy="50292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2274570"/>
            <a:ext cx="251460" cy="25146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417320" y="2121408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negozio fisico espone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4114800" y="2139696"/>
            <a:ext cx="4297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Pacco anonimo, addebito discreto: nell'estratto conto compare solo una dicitura neutra.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548640" y="2907792"/>
            <a:ext cx="8046720" cy="777240"/>
          </a:xfrm>
          <a:prstGeom prst="roundRect">
            <a:avLst>
              <a:gd name="adj" fmla="val 14118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731520" y="3044952"/>
            <a:ext cx="502920" cy="50292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3170682"/>
            <a:ext cx="251460" cy="25146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417320" y="301752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Online non sai di chi fidarti</a:t>
            </a:r>
            <a:endParaRPr lang="en-US" sz="1600" dirty="0"/>
          </a:p>
        </p:txBody>
      </p:sp>
      <p:sp>
        <p:nvSpPr>
          <p:cNvPr id="16" name="Text 11"/>
          <p:cNvSpPr txBox="1"/>
          <p:nvPr/>
        </p:nvSpPr>
        <p:spPr>
          <a:xfrm>
            <a:off x="4114800" y="3035808"/>
            <a:ext cx="4297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Materiali body-safe, schede chiare in sei lingue, reso in 14 giorni e un promotore che conosci.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548640" y="3803904"/>
            <a:ext cx="8046720" cy="777240"/>
          </a:xfrm>
          <a:prstGeom prst="roundRect">
            <a:avLst>
              <a:gd name="adj" fmla="val 14118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731520" y="3941064"/>
            <a:ext cx="502920" cy="50292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4066794"/>
            <a:ext cx="251460" cy="25146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417320" y="3913632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prezzi sono opachi</a:t>
            </a:r>
            <a:endParaRPr lang="en-US" sz="1600" dirty="0"/>
          </a:p>
        </p:txBody>
      </p:sp>
      <p:sp>
        <p:nvSpPr>
          <p:cNvPr id="21" name="Text 15"/>
          <p:cNvSpPr txBox="1"/>
          <p:nvPr/>
        </p:nvSpPr>
        <p:spPr>
          <a:xfrm>
            <a:off x="4114800" y="3931920"/>
            <a:ext cx="4297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Prezzi con IVA inclusa, spedizione gratuita sopra i 69 €, nessun costo nascosto al checkout.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NEGOZIO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4206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Online su redbag.love.</a:t>
            </a:r>
            <a:endParaRPr lang="en-US" sz="22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Perfetto anche dal telefono.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548640" y="2011680"/>
            <a:ext cx="438912" cy="438912"/>
          </a:xfrm>
          <a:prstGeom prst="ellipse">
            <a:avLst/>
          </a:prstGeom>
          <a:solidFill>
            <a:srgbClr val="FDECEE"/>
          </a:solidFill>
          <a:ln w="12700">
            <a:solidFill>
              <a:srgbClr val="FDECEE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2121408"/>
            <a:ext cx="219456" cy="219456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143000" y="1993392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Sei lingue</a:t>
            </a:r>
            <a:endParaRPr lang="en-US" sz="1450" dirty="0"/>
          </a:p>
        </p:txBody>
      </p:sp>
      <p:sp>
        <p:nvSpPr>
          <p:cNvPr id="10" name="Text 6"/>
          <p:cNvSpPr txBox="1"/>
          <p:nvPr/>
        </p:nvSpPr>
        <p:spPr>
          <a:xfrm>
            <a:off x="1143000" y="2249424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IT, EN, DE, ES, FR, RU con pagine e link dedicati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548640" y="2670048"/>
            <a:ext cx="438912" cy="438912"/>
          </a:xfrm>
          <a:prstGeom prst="ellipse">
            <a:avLst/>
          </a:prstGeom>
          <a:solidFill>
            <a:srgbClr val="FDECEE"/>
          </a:solidFill>
          <a:ln w="12700">
            <a:solidFill>
              <a:srgbClr val="FDECEE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779776"/>
            <a:ext cx="219456" cy="21945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143000" y="2651760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Mobile-first</a:t>
            </a:r>
            <a:endParaRPr lang="en-US" sz="1450" dirty="0"/>
          </a:p>
        </p:txBody>
      </p:sp>
      <p:sp>
        <p:nvSpPr>
          <p:cNvPr id="14" name="Text 9"/>
          <p:cNvSpPr txBox="1"/>
          <p:nvPr/>
        </p:nvSpPr>
        <p:spPr>
          <a:xfrm>
            <a:off x="1143000" y="2907792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Ogni pagina controllata a 375 px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548640" y="3328416"/>
            <a:ext cx="438912" cy="438912"/>
          </a:xfrm>
          <a:prstGeom prst="ellipse">
            <a:avLst/>
          </a:prstGeom>
          <a:solidFill>
            <a:srgbClr val="FDECEE"/>
          </a:solidFill>
          <a:ln w="12700">
            <a:solidFill>
              <a:srgbClr val="FDECEE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438144"/>
            <a:ext cx="219456" cy="21945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43000" y="3310128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Chiaro e scuro</a:t>
            </a:r>
            <a:endParaRPr lang="en-US" sz="1450" dirty="0"/>
          </a:p>
        </p:txBody>
      </p:sp>
      <p:sp>
        <p:nvSpPr>
          <p:cNvPr id="18" name="Text 12"/>
          <p:cNvSpPr txBox="1"/>
          <p:nvPr/>
        </p:nvSpPr>
        <p:spPr>
          <a:xfrm>
            <a:off x="1143000" y="35661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a scelta dell'utente</a:t>
            </a:r>
            <a:endParaRPr lang="en-US" sz="1100" dirty="0"/>
          </a:p>
        </p:txBody>
      </p:sp>
      <p:sp>
        <p:nvSpPr>
          <p:cNvPr id="19" name="Shape 13"/>
          <p:cNvSpPr/>
          <p:nvPr/>
        </p:nvSpPr>
        <p:spPr>
          <a:xfrm>
            <a:off x="548640" y="3986784"/>
            <a:ext cx="438912" cy="438912"/>
          </a:xfrm>
          <a:prstGeom prst="ellipse">
            <a:avLst/>
          </a:prstGeom>
          <a:solidFill>
            <a:srgbClr val="FDECEE"/>
          </a:solidFill>
          <a:ln w="12700">
            <a:solidFill>
              <a:srgbClr val="FDECEE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096512"/>
            <a:ext cx="219456" cy="219456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143000" y="3968496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SEO completa</a:t>
            </a:r>
            <a:endParaRPr lang="en-US" sz="1450" dirty="0"/>
          </a:p>
        </p:txBody>
      </p:sp>
      <p:sp>
        <p:nvSpPr>
          <p:cNvPr id="22" name="Text 15"/>
          <p:cNvSpPr txBox="1"/>
          <p:nvPr/>
        </p:nvSpPr>
        <p:spPr>
          <a:xfrm>
            <a:off x="1143000" y="422452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Sitemap automatica, anteprime social, blog</a:t>
            </a:r>
            <a:endParaRPr lang="en-US" sz="1100" dirty="0"/>
          </a:p>
        </p:txBody>
      </p:sp>
      <p:sp>
        <p:nvSpPr>
          <p:cNvPr id="23" name="Shape 16"/>
          <p:cNvSpPr/>
          <p:nvPr/>
        </p:nvSpPr>
        <p:spPr>
          <a:xfrm>
            <a:off x="4709160" y="685800"/>
            <a:ext cx="3886200" cy="2630043"/>
          </a:xfrm>
          <a:prstGeom prst="roundRect">
            <a:avLst>
              <a:gd name="adj" fmla="val 2781"/>
            </a:avLst>
          </a:prstGeom>
          <a:solidFill>
            <a:srgbClr val="F1E6E8"/>
          </a:solidFill>
          <a:ln w="9525">
            <a:solidFill>
              <a:srgbClr val="E3D0D4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18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4800600" y="749808"/>
            <a:ext cx="73152" cy="73152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4946904" y="749808"/>
            <a:ext cx="73152" cy="73152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6" name="Shape 19"/>
          <p:cNvSpPr/>
          <p:nvPr/>
        </p:nvSpPr>
        <p:spPr>
          <a:xfrm>
            <a:off x="5093208" y="749808"/>
            <a:ext cx="73152" cy="73152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27" name="Image 4" descr="/Users/wytex/Desktop/Progetti/redbag/marketing/presentazione/shots/hom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7448" y="886968"/>
            <a:ext cx="3849624" cy="2410587"/>
          </a:xfrm>
          <a:prstGeom prst="rect">
            <a:avLst/>
          </a:prstGeom>
        </p:spPr>
      </p:pic>
      <p:sp>
        <p:nvSpPr>
          <p:cNvPr id="28" name="Shape 20"/>
          <p:cNvSpPr/>
          <p:nvPr/>
        </p:nvSpPr>
        <p:spPr>
          <a:xfrm>
            <a:off x="7223760" y="2148840"/>
            <a:ext cx="1271688" cy="2624328"/>
          </a:xfrm>
          <a:prstGeom prst="roundRect">
            <a:avLst>
              <a:gd name="adj" fmla="val 15819"/>
            </a:avLst>
          </a:prstGeom>
          <a:solidFill>
            <a:srgbClr val="1A1A1A"/>
          </a:solidFill>
          <a:ln w="9525">
            <a:solidFill>
              <a:srgbClr val="333333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40000"/>
              </a:srgbClr>
            </a:outerShdw>
          </a:effectLst>
        </p:spPr>
      </p:sp>
      <p:pic>
        <p:nvPicPr>
          <p:cNvPr id="29" name="Image 5" descr="/Users/wytex/Desktop/Progetti/redbag/marketing/presentazione/shots/home-mobil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8624" y="2203704"/>
            <a:ext cx="11619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L'ESPERIENZA D'ACQUISTO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4206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Quattro promesse</a:t>
            </a:r>
            <a:endParaRPr lang="en-US" sz="24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 cliente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4114800" cy="676656"/>
          </a:xfrm>
          <a:prstGeom prst="roundRect">
            <a:avLst>
              <a:gd name="adj" fmla="val 16216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1801368"/>
            <a:ext cx="457200" cy="45720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" y="1915668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280160" y="178308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Imballo anonimo</a:t>
            </a:r>
            <a:endParaRPr lang="en-US" sz="1450" dirty="0"/>
          </a:p>
        </p:txBody>
      </p:sp>
      <p:sp>
        <p:nvSpPr>
          <p:cNvPr id="11" name="Text 7"/>
          <p:cNvSpPr txBox="1"/>
          <p:nvPr/>
        </p:nvSpPr>
        <p:spPr>
          <a:xfrm>
            <a:off x="1280160" y="20391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riferimento al contenuto, consegna in 24/48 ore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548640" y="2441448"/>
            <a:ext cx="4114800" cy="676656"/>
          </a:xfrm>
          <a:prstGeom prst="roundRect">
            <a:avLst>
              <a:gd name="adj" fmla="val 16216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685800" y="2551176"/>
            <a:ext cx="457200" cy="45720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2665476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280160" y="2532888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Addebito discreto</a:t>
            </a:r>
            <a:endParaRPr lang="en-US" sz="1450" dirty="0"/>
          </a:p>
        </p:txBody>
      </p:sp>
      <p:sp>
        <p:nvSpPr>
          <p:cNvPr id="16" name="Text 11"/>
          <p:cNvSpPr txBox="1"/>
          <p:nvPr/>
        </p:nvSpPr>
        <p:spPr>
          <a:xfrm>
            <a:off x="1280160" y="27889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Dicitura neutra nell'estratto conto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548640" y="3191256"/>
            <a:ext cx="4114800" cy="676656"/>
          </a:xfrm>
          <a:prstGeom prst="roundRect">
            <a:avLst>
              <a:gd name="adj" fmla="val 16216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685800" y="3300984"/>
            <a:ext cx="457200" cy="45720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3415284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280160" y="3282696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Spedizione gratuita</a:t>
            </a:r>
            <a:endParaRPr lang="en-US" sz="1450" dirty="0"/>
          </a:p>
        </p:txBody>
      </p:sp>
      <p:sp>
        <p:nvSpPr>
          <p:cNvPr id="21" name="Text 15"/>
          <p:cNvSpPr txBox="1"/>
          <p:nvPr/>
        </p:nvSpPr>
        <p:spPr>
          <a:xfrm>
            <a:off x="1280160" y="353872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Sopra i 69 € di ordine</a:t>
            </a:r>
            <a:endParaRPr lang="en-US" sz="1100" dirty="0"/>
          </a:p>
        </p:txBody>
      </p:sp>
      <p:sp>
        <p:nvSpPr>
          <p:cNvPr id="22" name="Shape 16"/>
          <p:cNvSpPr/>
          <p:nvPr/>
        </p:nvSpPr>
        <p:spPr>
          <a:xfrm>
            <a:off x="548640" y="3941064"/>
            <a:ext cx="4114800" cy="676656"/>
          </a:xfrm>
          <a:prstGeom prst="roundRect">
            <a:avLst>
              <a:gd name="adj" fmla="val 16216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685800" y="4050792"/>
            <a:ext cx="457200" cy="45720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4165092"/>
            <a:ext cx="228600" cy="22860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1280160" y="4032504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 in 14 giorni</a:t>
            </a:r>
            <a:endParaRPr lang="en-US" sz="1450" dirty="0"/>
          </a:p>
        </p:txBody>
      </p:sp>
      <p:sp>
        <p:nvSpPr>
          <p:cNvPr id="26" name="Text 19"/>
          <p:cNvSpPr txBox="1"/>
          <p:nvPr/>
        </p:nvSpPr>
        <p:spPr>
          <a:xfrm>
            <a:off x="1280160" y="4288536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Prodotti sigillati, resi senza domande</a:t>
            </a:r>
            <a:endParaRPr lang="en-US" sz="1100" dirty="0"/>
          </a:p>
        </p:txBody>
      </p:sp>
      <p:sp>
        <p:nvSpPr>
          <p:cNvPr id="27" name="Shape 20"/>
          <p:cNvSpPr/>
          <p:nvPr/>
        </p:nvSpPr>
        <p:spPr>
          <a:xfrm>
            <a:off x="4892040" y="822960"/>
            <a:ext cx="3749040" cy="2544318"/>
          </a:xfrm>
          <a:prstGeom prst="roundRect">
            <a:avLst>
              <a:gd name="adj" fmla="val 2875"/>
            </a:avLst>
          </a:prstGeom>
          <a:solidFill>
            <a:srgbClr val="F1E6E8"/>
          </a:solidFill>
          <a:ln w="9525">
            <a:solidFill>
              <a:srgbClr val="E3D0D4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18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4983480" y="886968"/>
            <a:ext cx="73152" cy="73152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5129784" y="886968"/>
            <a:ext cx="73152" cy="73152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5276088" y="886968"/>
            <a:ext cx="73152" cy="73152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31" name="Image 4" descr="/Users/wytex/Desktop/Progetti/redbag/marketing/presentazione/shots/prodott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0328" y="1024128"/>
            <a:ext cx="3712464" cy="2324862"/>
          </a:xfrm>
          <a:prstGeom prst="rect">
            <a:avLst/>
          </a:prstGeom>
        </p:spPr>
      </p:pic>
      <p:sp>
        <p:nvSpPr>
          <p:cNvPr id="32" name="Shape 24"/>
          <p:cNvSpPr/>
          <p:nvPr/>
        </p:nvSpPr>
        <p:spPr>
          <a:xfrm>
            <a:off x="4892040" y="3520440"/>
            <a:ext cx="3749040" cy="868680"/>
          </a:xfrm>
          <a:prstGeom prst="roundRect">
            <a:avLst>
              <a:gd name="adj" fmla="val 12632"/>
            </a:avLst>
          </a:prstGeom>
          <a:solidFill>
            <a:srgbClr val="FDECEE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33" name="Text 25"/>
          <p:cNvSpPr txBox="1"/>
          <p:nvPr/>
        </p:nvSpPr>
        <p:spPr>
          <a:xfrm>
            <a:off x="5074920" y="3630168"/>
            <a:ext cx="3429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Sulla scheda prodotto ogni utente vede già il suo link e quanto guadagna per vendita.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CATALOGO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Otto categorie, zero magazzino</a:t>
            </a:r>
            <a:endParaRPr lang="en-US" sz="32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1101852" cy="347472"/>
          </a:xfrm>
          <a:prstGeom prst="roundRect">
            <a:avLst>
              <a:gd name="adj" fmla="val 50000"/>
            </a:avLst>
          </a:prstGeom>
          <a:solidFill>
            <a:srgbClr val="FDECEE"/>
          </a:solidFill>
          <a:ln w="12700">
            <a:solidFill>
              <a:srgbClr val="F6E3E6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1508760"/>
            <a:ext cx="11018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Vibratori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1760220" y="1508760"/>
            <a:ext cx="928116" cy="347472"/>
          </a:xfrm>
          <a:prstGeom prst="roundRect">
            <a:avLst>
              <a:gd name="adj" fmla="val 50000"/>
            </a:avLst>
          </a:prstGeom>
          <a:solidFill>
            <a:srgbClr val="FDECEE"/>
          </a:solidFill>
          <a:ln w="12700">
            <a:solidFill>
              <a:srgbClr val="F6E3E6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760220" y="1508760"/>
            <a:ext cx="9281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lei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2798064" y="1508760"/>
            <a:ext cx="928116" cy="347472"/>
          </a:xfrm>
          <a:prstGeom prst="roundRect">
            <a:avLst>
              <a:gd name="adj" fmla="val 50000"/>
            </a:avLst>
          </a:prstGeom>
          <a:solidFill>
            <a:srgbClr val="FDECEE"/>
          </a:solidFill>
          <a:ln w="12700">
            <a:solidFill>
              <a:srgbClr val="F6E3E6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2798064" y="1508760"/>
            <a:ext cx="9281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lui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835908" y="1508760"/>
            <a:ext cx="667512" cy="347472"/>
          </a:xfrm>
          <a:prstGeom prst="roundRect">
            <a:avLst>
              <a:gd name="adj" fmla="val 50000"/>
            </a:avLst>
          </a:prstGeom>
          <a:solidFill>
            <a:srgbClr val="FDECEE"/>
          </a:solidFill>
          <a:ln w="12700">
            <a:solidFill>
              <a:srgbClr val="F6E3E6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3835908" y="1508760"/>
            <a:ext cx="6675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548640" y="1929384"/>
            <a:ext cx="1449324" cy="347472"/>
          </a:xfrm>
          <a:prstGeom prst="roundRect">
            <a:avLst>
              <a:gd name="adj" fmla="val 50000"/>
            </a:avLst>
          </a:prstGeom>
          <a:solidFill>
            <a:srgbClr val="FDECEE"/>
          </a:solidFill>
          <a:ln w="12700">
            <a:solidFill>
              <a:srgbClr val="F6E3E6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48640" y="1929384"/>
            <a:ext cx="14493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la coppia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2107692" y="1929384"/>
            <a:ext cx="2404872" cy="347472"/>
          </a:xfrm>
          <a:prstGeom prst="roundRect">
            <a:avLst>
              <a:gd name="adj" fmla="val 50000"/>
            </a:avLst>
          </a:prstGeom>
          <a:solidFill>
            <a:srgbClr val="FDECEE"/>
          </a:solidFill>
          <a:ln w="12700">
            <a:solidFill>
              <a:srgbClr val="F6E3E6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2107692" y="1929384"/>
            <a:ext cx="2404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Lubrificanti e benessere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548640" y="2350008"/>
            <a:ext cx="1014984" cy="347472"/>
          </a:xfrm>
          <a:prstGeom prst="roundRect">
            <a:avLst>
              <a:gd name="adj" fmla="val 50000"/>
            </a:avLst>
          </a:prstGeom>
          <a:solidFill>
            <a:srgbClr val="FDECEE"/>
          </a:solidFill>
          <a:ln w="12700">
            <a:solidFill>
              <a:srgbClr val="F6E3E6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548640" y="2350008"/>
            <a:ext cx="1014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Lingerie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1673352" y="2350008"/>
            <a:ext cx="1709928" cy="347472"/>
          </a:xfrm>
          <a:prstGeom prst="roundRect">
            <a:avLst>
              <a:gd name="adj" fmla="val 50000"/>
            </a:avLst>
          </a:prstGeom>
          <a:solidFill>
            <a:srgbClr val="FDECEE"/>
          </a:solidFill>
          <a:ln w="12700">
            <a:solidFill>
              <a:srgbClr val="F6E3E6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1673352" y="2350008"/>
            <a:ext cx="17099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Bondage e giochi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548640" y="3017520"/>
            <a:ext cx="420624" cy="420624"/>
          </a:xfrm>
          <a:prstGeom prst="ellipse">
            <a:avLst/>
          </a:prstGeom>
          <a:solidFill>
            <a:srgbClr val="FDECEE"/>
          </a:solidFill>
          <a:ln w="12700">
            <a:solidFill>
              <a:srgbClr val="FDECEE"/>
            </a:solidFill>
            <a:prstDash val="solid"/>
          </a:ln>
        </p:spPr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796" y="3122676"/>
            <a:ext cx="210312" cy="210312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1097280" y="2999232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Dropshipping</a:t>
            </a:r>
            <a:endParaRPr lang="en-US" sz="1400" dirty="0"/>
          </a:p>
        </p:txBody>
      </p:sp>
      <p:sp>
        <p:nvSpPr>
          <p:cNvPr id="26" name="Text 22"/>
          <p:cNvSpPr txBox="1"/>
          <p:nvPr/>
        </p:nvSpPr>
        <p:spPr>
          <a:xfrm>
            <a:off x="1097280" y="3227832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fornitore spedisce per noi: niente stock, niente rischio d'invenduto, catalogo che cresce senza limiti.</a:t>
            </a:r>
            <a:endParaRPr lang="en-US" sz="1000" dirty="0"/>
          </a:p>
        </p:txBody>
      </p:sp>
      <p:sp>
        <p:nvSpPr>
          <p:cNvPr id="27" name="Shape 23"/>
          <p:cNvSpPr/>
          <p:nvPr/>
        </p:nvSpPr>
        <p:spPr>
          <a:xfrm>
            <a:off x="548640" y="3566160"/>
            <a:ext cx="420624" cy="420624"/>
          </a:xfrm>
          <a:prstGeom prst="ellipse">
            <a:avLst/>
          </a:prstGeom>
          <a:solidFill>
            <a:srgbClr val="FDECEE"/>
          </a:solidFill>
          <a:ln w="12700">
            <a:solidFill>
              <a:srgbClr val="FDECEE"/>
            </a:solidFill>
            <a:prstDash val="solid"/>
          </a:ln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96" y="3671316"/>
            <a:ext cx="210312" cy="210312"/>
          </a:xfrm>
          <a:prstGeom prst="rect">
            <a:avLst/>
          </a:prstGeom>
        </p:spPr>
      </p:pic>
      <p:sp>
        <p:nvSpPr>
          <p:cNvPr id="29" name="Text 24"/>
          <p:cNvSpPr txBox="1"/>
          <p:nvPr/>
        </p:nvSpPr>
        <p:spPr>
          <a:xfrm>
            <a:off x="1097280" y="3547872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Selezione</a:t>
            </a:r>
            <a:endParaRPr lang="en-US" sz="1400" dirty="0"/>
          </a:p>
        </p:txBody>
      </p:sp>
      <p:sp>
        <p:nvSpPr>
          <p:cNvPr id="30" name="Text 25"/>
          <p:cNvSpPr txBox="1"/>
          <p:nvPr/>
        </p:nvSpPr>
        <p:spPr>
          <a:xfrm>
            <a:off x="1097280" y="3776472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materiali body-safe e brand riconosciuti. Ogni scheda ha foto, descrizione e traduzioni curate.</a:t>
            </a:r>
            <a:endParaRPr lang="en-US" sz="1000" dirty="0"/>
          </a:p>
        </p:txBody>
      </p:sp>
      <p:sp>
        <p:nvSpPr>
          <p:cNvPr id="31" name="Shape 26"/>
          <p:cNvSpPr/>
          <p:nvPr/>
        </p:nvSpPr>
        <p:spPr>
          <a:xfrm>
            <a:off x="548640" y="4114800"/>
            <a:ext cx="420624" cy="420624"/>
          </a:xfrm>
          <a:prstGeom prst="ellipse">
            <a:avLst/>
          </a:prstGeom>
          <a:solidFill>
            <a:srgbClr val="FDECEE"/>
          </a:solidFill>
          <a:ln w="12700">
            <a:solidFill>
              <a:srgbClr val="FDECEE"/>
            </a:solidFill>
            <a:prstDash val="solid"/>
          </a:ln>
        </p:spPr>
      </p:sp>
      <p:pic>
        <p:nvPicPr>
          <p:cNvPr id="3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" y="4219956"/>
            <a:ext cx="210312" cy="210312"/>
          </a:xfrm>
          <a:prstGeom prst="rect">
            <a:avLst/>
          </a:prstGeom>
        </p:spPr>
      </p:pic>
      <p:sp>
        <p:nvSpPr>
          <p:cNvPr id="33" name="Text 27"/>
          <p:cNvSpPr txBox="1"/>
          <p:nvPr/>
        </p:nvSpPr>
        <p:spPr>
          <a:xfrm>
            <a:off x="1097280" y="4096512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Margine per prodotto</a:t>
            </a:r>
            <a:endParaRPr lang="en-US" sz="1400" dirty="0"/>
          </a:p>
        </p:txBody>
      </p:sp>
      <p:sp>
        <p:nvSpPr>
          <p:cNvPr id="34" name="Text 28"/>
          <p:cNvSpPr txBox="1"/>
          <p:nvPr/>
        </p:nvSpPr>
        <p:spPr>
          <a:xfrm>
            <a:off x="1097280" y="4325112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ogni articolo il negozio decide quanto va alla rete e come si divide fra i livelli.</a:t>
            </a:r>
            <a:endParaRPr lang="en-US" sz="1000" dirty="0"/>
          </a:p>
        </p:txBody>
      </p:sp>
      <p:sp>
        <p:nvSpPr>
          <p:cNvPr id="35" name="Shape 29"/>
          <p:cNvSpPr/>
          <p:nvPr/>
        </p:nvSpPr>
        <p:spPr>
          <a:xfrm>
            <a:off x="4892040" y="1234440"/>
            <a:ext cx="3749040" cy="2544318"/>
          </a:xfrm>
          <a:prstGeom prst="roundRect">
            <a:avLst>
              <a:gd name="adj" fmla="val 2875"/>
            </a:avLst>
          </a:prstGeom>
          <a:solidFill>
            <a:srgbClr val="F1E6E8"/>
          </a:solidFill>
          <a:ln w="9525">
            <a:solidFill>
              <a:srgbClr val="E3D0D4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18000"/>
              </a:srgbClr>
            </a:outerShdw>
          </a:effectLst>
        </p:spPr>
      </p:sp>
      <p:sp>
        <p:nvSpPr>
          <p:cNvPr id="36" name="Shape 30"/>
          <p:cNvSpPr/>
          <p:nvPr/>
        </p:nvSpPr>
        <p:spPr>
          <a:xfrm>
            <a:off x="4983480" y="1298448"/>
            <a:ext cx="73152" cy="73152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5129784" y="1298448"/>
            <a:ext cx="73152" cy="73152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>
            <a:off x="5276088" y="1298448"/>
            <a:ext cx="73152" cy="73152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39" name="Image 3" descr="/Users/wytex/Desktop/Progetti/redbag/marketing/presentazione/shots/negozio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0328" y="1435608"/>
            <a:ext cx="3712464" cy="232486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05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5029200" y="-1371600"/>
            <a:ext cx="6400800" cy="6400800"/>
          </a:xfrm>
          <a:prstGeom prst="ellipse">
            <a:avLst/>
          </a:prstGeom>
          <a:solidFill>
            <a:srgbClr val="E30B1C">
              <a:alpha val="20000"/>
            </a:srgbClr>
          </a:solidFill>
          <a:ln w="12700">
            <a:solidFill>
              <a:srgbClr val="E30B1C">
                <a:alpha val="0"/>
              </a:srgbClr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48640" y="173736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FF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SECONDA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0116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Network</a:t>
            </a:r>
            <a:endParaRPr lang="en-US" sz="6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20040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FF7A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Ogni cliente può diventare un promotore. Ogni promotore costruisce una rete. La rete paga fino al quarto livello.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05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FF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L'IDEA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Non vendi. Condividi.</a:t>
            </a:r>
            <a:endParaRPr lang="en-US" sz="3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la rete lavora per te.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2011680"/>
            <a:ext cx="2560320" cy="2468880"/>
          </a:xfrm>
          <a:prstGeom prst="roundRect">
            <a:avLst>
              <a:gd name="adj" fmla="val 4444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77240" y="2240280"/>
            <a:ext cx="548640" cy="54864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2377440"/>
            <a:ext cx="274320" cy="27432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77240" y="29260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link è tuo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777240" y="3291840"/>
            <a:ext cx="2103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Ogni pagina prodotto, la home, il blog: qualunque link può portare il tuo codice. Chi clicca resta collegato a te per 30 giorni.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3291840" y="2011680"/>
            <a:ext cx="2560320" cy="2468880"/>
          </a:xfrm>
          <a:prstGeom prst="roundRect">
            <a:avLst>
              <a:gd name="adj" fmla="val 4444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3520440" y="2240280"/>
            <a:ext cx="548640" cy="54864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237744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3520440" y="29260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rete è tua</a:t>
            </a:r>
            <a:endParaRPr lang="en-US" sz="1800" dirty="0"/>
          </a:p>
        </p:txBody>
      </p:sp>
      <p:sp>
        <p:nvSpPr>
          <p:cNvPr id="16" name="Text 11"/>
          <p:cNvSpPr txBox="1"/>
          <p:nvPr/>
        </p:nvSpPr>
        <p:spPr>
          <a:xfrm>
            <a:off x="3520440" y="3291840"/>
            <a:ext cx="2103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 si registra dal tuo link entra al primo livello. I suoi invitati al secondo, e così via fino al quarto. Per sempre.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6035040" y="2011680"/>
            <a:ext cx="2560320" cy="2468880"/>
          </a:xfrm>
          <a:prstGeom prst="roundRect">
            <a:avLst>
              <a:gd name="adj" fmla="val 4444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6263640" y="2240280"/>
            <a:ext cx="548640" cy="54864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377440"/>
            <a:ext cx="274320" cy="27432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263640" y="29260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Guadagni su tutti</a:t>
            </a:r>
            <a:endParaRPr lang="en-US" sz="1800" dirty="0"/>
          </a:p>
        </p:txBody>
      </p:sp>
      <p:sp>
        <p:nvSpPr>
          <p:cNvPr id="21" name="Text 15"/>
          <p:cNvSpPr txBox="1"/>
          <p:nvPr/>
        </p:nvSpPr>
        <p:spPr>
          <a:xfrm>
            <a:off x="6263640" y="3291840"/>
            <a:ext cx="2103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Ogni acquisto di chiunque nella tua rete genera una provvigione per te, in automatico, senza fare nulla.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 FUNZIONA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Quattro passi, nessun costo</a:t>
            </a:r>
            <a:endParaRPr lang="en-US" sz="32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1920240" cy="26517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EEDADD"/>
            </a:solidFill>
            <a:prstDash val="solid"/>
          </a:ln>
          <a:effectLst>
            <a:outerShdw sx="100000" sy="100000" kx="0" ky="0" algn="bl" rotWithShape="0" blurRad="101600" dist="25400" dir="5400000">
              <a:srgbClr val="3A1016">
                <a:alpha val="1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188720" y="1920240"/>
            <a:ext cx="640080" cy="64008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8740" y="2080260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85800" y="269748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685800" y="294436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Registrati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731520" y="3310128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Gratis su redbag.love. Ricevi subito il tuo codice e i tuoi link.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2487168" y="2852928"/>
            <a:ext cx="128016" cy="182880"/>
          </a:xfrm>
          <a:prstGeom prst="rightArrow">
            <a:avLst/>
          </a:prstGeom>
          <a:solidFill>
            <a:srgbClr val="D9C3C7"/>
          </a:solidFill>
          <a:ln w="12700">
            <a:solidFill>
              <a:srgbClr val="D9C3C7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606040" y="1691640"/>
            <a:ext cx="1920240" cy="26517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EEDADD"/>
            </a:solidFill>
            <a:prstDash val="solid"/>
          </a:ln>
          <a:effectLst>
            <a:outerShdw sx="100000" sy="100000" kx="0" ky="0" algn="bl" rotWithShape="0" blurRad="101600" dist="25400" dir="5400000">
              <a:srgbClr val="3A1016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246120" y="1920240"/>
            <a:ext cx="640080" cy="64008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6140" y="208026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2743200" y="269748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8" name="Text 13"/>
          <p:cNvSpPr txBox="1"/>
          <p:nvPr/>
        </p:nvSpPr>
        <p:spPr>
          <a:xfrm>
            <a:off x="2743200" y="294436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Condividi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2788920" y="3310128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WhatsApp, Instagram, Telegram, storie: il link giusto al prodotto giusto.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4544568" y="2852928"/>
            <a:ext cx="128016" cy="182880"/>
          </a:xfrm>
          <a:prstGeom prst="rightArrow">
            <a:avLst/>
          </a:prstGeom>
          <a:solidFill>
            <a:srgbClr val="D9C3C7"/>
          </a:solidFill>
          <a:ln w="12700">
            <a:solidFill>
              <a:srgbClr val="D9C3C7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4663440" y="1691640"/>
            <a:ext cx="1920240" cy="26517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EEDADD"/>
            </a:solidFill>
            <a:prstDash val="solid"/>
          </a:ln>
          <a:effectLst>
            <a:outerShdw sx="100000" sy="100000" kx="0" ky="0" algn="bl" rotWithShape="0" blurRad="101600" dist="25400" dir="5400000">
              <a:srgbClr val="3A1016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5303520" y="1920240"/>
            <a:ext cx="640080" cy="64008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540" y="2080260"/>
            <a:ext cx="320040" cy="32004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4800600" y="269748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25" name="Text 19"/>
          <p:cNvSpPr txBox="1"/>
          <p:nvPr/>
        </p:nvSpPr>
        <p:spPr>
          <a:xfrm>
            <a:off x="4800600" y="294436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Guadagni</a:t>
            </a:r>
            <a:endParaRPr lang="en-US" sz="1800" dirty="0"/>
          </a:p>
        </p:txBody>
      </p:sp>
      <p:sp>
        <p:nvSpPr>
          <p:cNvPr id="26" name="Text 20"/>
          <p:cNvSpPr txBox="1"/>
          <p:nvPr/>
        </p:nvSpPr>
        <p:spPr>
          <a:xfrm>
            <a:off x="4846320" y="3310128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Ogni acquisto dal tuo link e dalla tua rete genera una provvigione.</a:t>
            </a:r>
            <a:endParaRPr lang="en-US" sz="1100" dirty="0"/>
          </a:p>
        </p:txBody>
      </p:sp>
      <p:sp>
        <p:nvSpPr>
          <p:cNvPr id="27" name="Shape 21"/>
          <p:cNvSpPr/>
          <p:nvPr/>
        </p:nvSpPr>
        <p:spPr>
          <a:xfrm>
            <a:off x="6601968" y="2852928"/>
            <a:ext cx="128016" cy="182880"/>
          </a:xfrm>
          <a:prstGeom prst="rightArrow">
            <a:avLst/>
          </a:prstGeom>
          <a:solidFill>
            <a:srgbClr val="D9C3C7"/>
          </a:solidFill>
          <a:ln w="12700">
            <a:solidFill>
              <a:srgbClr val="D9C3C7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6720840" y="1691640"/>
            <a:ext cx="1920240" cy="26517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EEDADD"/>
            </a:solidFill>
            <a:prstDash val="solid"/>
          </a:ln>
          <a:effectLst>
            <a:outerShdw sx="100000" sy="100000" kx="0" ky="0" algn="bl" rotWithShape="0" blurRad="101600" dist="25400" dir="5400000">
              <a:srgbClr val="3A1016">
                <a:alpha val="1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7360920" y="1920240"/>
            <a:ext cx="640080" cy="64008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0940" y="2080260"/>
            <a:ext cx="320040" cy="320040"/>
          </a:xfrm>
          <a:prstGeom prst="rect">
            <a:avLst/>
          </a:prstGeom>
        </p:spPr>
      </p:pic>
      <p:sp>
        <p:nvSpPr>
          <p:cNvPr id="31" name="Text 24"/>
          <p:cNvSpPr txBox="1"/>
          <p:nvPr/>
        </p:nvSpPr>
        <p:spPr>
          <a:xfrm>
            <a:off x="6858000" y="269748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32" name="Text 25"/>
          <p:cNvSpPr txBox="1"/>
          <p:nvPr/>
        </p:nvSpPr>
        <p:spPr>
          <a:xfrm>
            <a:off x="6858000" y="294436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Incassi</a:t>
            </a:r>
            <a:endParaRPr lang="en-US" sz="1800" dirty="0"/>
          </a:p>
        </p:txBody>
      </p:sp>
      <p:sp>
        <p:nvSpPr>
          <p:cNvPr id="33" name="Text 26"/>
          <p:cNvSpPr txBox="1"/>
          <p:nvPr/>
        </p:nvSpPr>
        <p:spPr>
          <a:xfrm>
            <a:off x="6903720" y="3310128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100 € chiedi il pagamento: bonifico o PayPal, con ricevuta automatica.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POOL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20% del prezzo va alla rete. Ecco come si divide.</a:t>
            </a:r>
            <a:endParaRPr lang="en-US" sz="26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457200" y="1874520"/>
          <a:ext cx="356616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4"/>
          <p:cNvSpPr txBox="1"/>
          <p:nvPr/>
        </p:nvSpPr>
        <p:spPr>
          <a:xfrm>
            <a:off x="1417320" y="27889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Pool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20%</a:t>
            </a:r>
            <a:endParaRPr lang="en-US" sz="1800" dirty="0"/>
          </a:p>
        </p:txBody>
      </p:sp>
      <p:sp>
        <p:nvSpPr>
          <p:cNvPr id="9" name="Shape 5"/>
          <p:cNvSpPr/>
          <p:nvPr/>
        </p:nvSpPr>
        <p:spPr>
          <a:xfrm>
            <a:off x="4480560" y="1874520"/>
            <a:ext cx="4114800" cy="566928"/>
          </a:xfrm>
          <a:prstGeom prst="roundRect">
            <a:avLst>
              <a:gd name="adj" fmla="val 19355"/>
            </a:avLst>
          </a:prstGeom>
          <a:solidFill>
            <a:srgbClr val="FDECEE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4617720" y="194767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Livello 1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4617720" y="21854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 ha condiviso il link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309360" y="1947672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50% del pool</a:t>
            </a:r>
            <a:endParaRPr lang="en-US" sz="1100" dirty="0"/>
          </a:p>
        </p:txBody>
      </p:sp>
      <p:sp>
        <p:nvSpPr>
          <p:cNvPr id="13" name="Text 9"/>
          <p:cNvSpPr txBox="1"/>
          <p:nvPr/>
        </p:nvSpPr>
        <p:spPr>
          <a:xfrm>
            <a:off x="7406640" y="1929384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E30B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10%</a:t>
            </a:r>
            <a:endParaRPr lang="en-US" sz="2200" dirty="0"/>
          </a:p>
        </p:txBody>
      </p:sp>
      <p:sp>
        <p:nvSpPr>
          <p:cNvPr id="14" name="Shape 10"/>
          <p:cNvSpPr/>
          <p:nvPr/>
        </p:nvSpPr>
        <p:spPr>
          <a:xfrm>
            <a:off x="4480560" y="2532888"/>
            <a:ext cx="4114800" cy="566928"/>
          </a:xfrm>
          <a:prstGeom prst="roundRect">
            <a:avLst>
              <a:gd name="adj" fmla="val 19355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4617720" y="2606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Livello 2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4617720" y="2843784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suo sponsor</a:t>
            </a:r>
            <a:endParaRPr lang="en-US" sz="1000" dirty="0"/>
          </a:p>
        </p:txBody>
      </p:sp>
      <p:sp>
        <p:nvSpPr>
          <p:cNvPr id="17" name="Text 13"/>
          <p:cNvSpPr txBox="1"/>
          <p:nvPr/>
        </p:nvSpPr>
        <p:spPr>
          <a:xfrm>
            <a:off x="6309360" y="260604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25% del pool</a:t>
            </a:r>
            <a:endParaRPr lang="en-US" sz="1100" dirty="0"/>
          </a:p>
        </p:txBody>
      </p:sp>
      <p:sp>
        <p:nvSpPr>
          <p:cNvPr id="18" name="Text 14"/>
          <p:cNvSpPr txBox="1"/>
          <p:nvPr/>
        </p:nvSpPr>
        <p:spPr>
          <a:xfrm>
            <a:off x="7406640" y="2587752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E30B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5%</a:t>
            </a:r>
            <a:endParaRPr lang="en-US" sz="2200" dirty="0"/>
          </a:p>
        </p:txBody>
      </p:sp>
      <p:sp>
        <p:nvSpPr>
          <p:cNvPr id="19" name="Shape 15"/>
          <p:cNvSpPr/>
          <p:nvPr/>
        </p:nvSpPr>
        <p:spPr>
          <a:xfrm>
            <a:off x="4480560" y="3191256"/>
            <a:ext cx="4114800" cy="566928"/>
          </a:xfrm>
          <a:prstGeom prst="roundRect">
            <a:avLst>
              <a:gd name="adj" fmla="val 19355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4617720" y="326440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Livello 3</a:t>
            </a:r>
            <a:endParaRPr lang="en-US" sz="1400" dirty="0"/>
          </a:p>
        </p:txBody>
      </p:sp>
      <p:sp>
        <p:nvSpPr>
          <p:cNvPr id="21" name="Text 17"/>
          <p:cNvSpPr txBox="1"/>
          <p:nvPr/>
        </p:nvSpPr>
        <p:spPr>
          <a:xfrm>
            <a:off x="4617720" y="350215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sponsor del livello 2</a:t>
            </a:r>
            <a:endParaRPr lang="en-US" sz="1000" dirty="0"/>
          </a:p>
        </p:txBody>
      </p:sp>
      <p:sp>
        <p:nvSpPr>
          <p:cNvPr id="22" name="Text 18"/>
          <p:cNvSpPr txBox="1"/>
          <p:nvPr/>
        </p:nvSpPr>
        <p:spPr>
          <a:xfrm>
            <a:off x="6309360" y="3264408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 del pool</a:t>
            </a:r>
            <a:endParaRPr lang="en-US" sz="1100" dirty="0"/>
          </a:p>
        </p:txBody>
      </p:sp>
      <p:sp>
        <p:nvSpPr>
          <p:cNvPr id="23" name="Text 19"/>
          <p:cNvSpPr txBox="1"/>
          <p:nvPr/>
        </p:nvSpPr>
        <p:spPr>
          <a:xfrm>
            <a:off x="7406640" y="324612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E30B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3%</a:t>
            </a:r>
            <a:endParaRPr lang="en-US" sz="2200" dirty="0"/>
          </a:p>
        </p:txBody>
      </p:sp>
      <p:sp>
        <p:nvSpPr>
          <p:cNvPr id="24" name="Shape 20"/>
          <p:cNvSpPr/>
          <p:nvPr/>
        </p:nvSpPr>
        <p:spPr>
          <a:xfrm>
            <a:off x="4480560" y="3849624"/>
            <a:ext cx="4114800" cy="566928"/>
          </a:xfrm>
          <a:prstGeom prst="roundRect">
            <a:avLst>
              <a:gd name="adj" fmla="val 19355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25" name="Text 21"/>
          <p:cNvSpPr txBox="1"/>
          <p:nvPr/>
        </p:nvSpPr>
        <p:spPr>
          <a:xfrm>
            <a:off x="4617720" y="3922776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Livello 4</a:t>
            </a:r>
            <a:endParaRPr lang="en-US" sz="1400" dirty="0"/>
          </a:p>
        </p:txBody>
      </p:sp>
      <p:sp>
        <p:nvSpPr>
          <p:cNvPr id="26" name="Text 22"/>
          <p:cNvSpPr txBox="1"/>
          <p:nvPr/>
        </p:nvSpPr>
        <p:spPr>
          <a:xfrm>
            <a:off x="4617720" y="416052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sponsor del livello 3</a:t>
            </a:r>
            <a:endParaRPr lang="en-US" sz="1000" dirty="0"/>
          </a:p>
        </p:txBody>
      </p:sp>
      <p:sp>
        <p:nvSpPr>
          <p:cNvPr id="27" name="Text 23"/>
          <p:cNvSpPr txBox="1"/>
          <p:nvPr/>
        </p:nvSpPr>
        <p:spPr>
          <a:xfrm>
            <a:off x="6309360" y="3922776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 del pool</a:t>
            </a:r>
            <a:endParaRPr lang="en-US" sz="1100" dirty="0"/>
          </a:p>
        </p:txBody>
      </p:sp>
      <p:sp>
        <p:nvSpPr>
          <p:cNvPr id="28" name="Text 24"/>
          <p:cNvSpPr txBox="1"/>
          <p:nvPr/>
        </p:nvSpPr>
        <p:spPr>
          <a:xfrm>
            <a:off x="7406640" y="390448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E30B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2%</a:t>
            </a:r>
            <a:endParaRPr lang="en-US" sz="2200" dirty="0"/>
          </a:p>
        </p:txBody>
      </p:sp>
      <p:sp>
        <p:nvSpPr>
          <p:cNvPr id="29" name="Text 25"/>
          <p:cNvSpPr txBox="1"/>
          <p:nvPr/>
        </p:nvSpPr>
        <p:spPr>
          <a:xfrm>
            <a:off x="4480560" y="452628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rgbClr val="9A8A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del prezzo di vendita, IVA inclusa · valori di default, regolabili prodotto per prodotto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05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FF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ESEMPIO CONCRETO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Velvet Wand, 79,90 €.</a:t>
            </a:r>
            <a:endParaRPr lang="en-US" sz="3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Chi guadagna cosa.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2011680"/>
            <a:ext cx="5120640" cy="530352"/>
          </a:xfrm>
          <a:prstGeom prst="roundRect">
            <a:avLst>
              <a:gd name="adj" fmla="val 20690"/>
            </a:avLst>
          </a:prstGeom>
          <a:solidFill>
            <a:srgbClr val="3A0F17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2121408"/>
            <a:ext cx="310896" cy="310896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85800" y="21214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2011680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Livello 1 · ha condiviso il link</a:t>
            </a:r>
            <a:endParaRPr lang="en-US" sz="1250" dirty="0"/>
          </a:p>
        </p:txBody>
      </p:sp>
      <p:sp>
        <p:nvSpPr>
          <p:cNvPr id="11" name="Text 8"/>
          <p:cNvSpPr txBox="1"/>
          <p:nvPr/>
        </p:nvSpPr>
        <p:spPr>
          <a:xfrm>
            <a:off x="4114800" y="2011680"/>
            <a:ext cx="1417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FF3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7,99 €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548640" y="2633472"/>
            <a:ext cx="5120640" cy="530352"/>
          </a:xfrm>
          <a:prstGeom prst="roundRect">
            <a:avLst>
              <a:gd name="adj" fmla="val 20690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85800" y="2743200"/>
            <a:ext cx="310896" cy="310896"/>
          </a:xfrm>
          <a:prstGeom prst="ellipse">
            <a:avLst/>
          </a:prstGeom>
          <a:solidFill>
            <a:srgbClr val="4A1C25"/>
          </a:solidFill>
          <a:ln w="12700">
            <a:solidFill>
              <a:srgbClr val="4A1C25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85800" y="27432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</a:t>
            </a:r>
            <a:endParaRPr lang="en-US" sz="1000" dirty="0"/>
          </a:p>
        </p:txBody>
      </p:sp>
      <p:sp>
        <p:nvSpPr>
          <p:cNvPr id="15" name="Text 12"/>
          <p:cNvSpPr txBox="1"/>
          <p:nvPr/>
        </p:nvSpPr>
        <p:spPr>
          <a:xfrm>
            <a:off x="1143000" y="2633472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Livello 2 · il suo sponsor</a:t>
            </a:r>
            <a:endParaRPr lang="en-US" sz="1250" dirty="0"/>
          </a:p>
        </p:txBody>
      </p:sp>
      <p:sp>
        <p:nvSpPr>
          <p:cNvPr id="16" name="Text 13"/>
          <p:cNvSpPr txBox="1"/>
          <p:nvPr/>
        </p:nvSpPr>
        <p:spPr>
          <a:xfrm>
            <a:off x="4114800" y="2633472"/>
            <a:ext cx="1417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4,00 €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548640" y="3255264"/>
            <a:ext cx="5120640" cy="530352"/>
          </a:xfrm>
          <a:prstGeom prst="roundRect">
            <a:avLst>
              <a:gd name="adj" fmla="val 20690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85800" y="3364992"/>
            <a:ext cx="310896" cy="310896"/>
          </a:xfrm>
          <a:prstGeom prst="ellipse">
            <a:avLst/>
          </a:prstGeom>
          <a:solidFill>
            <a:srgbClr val="4A1C25"/>
          </a:solidFill>
          <a:ln w="12700">
            <a:solidFill>
              <a:srgbClr val="4A1C25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85800" y="33649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L3</a:t>
            </a:r>
            <a:endParaRPr lang="en-US" sz="1000" dirty="0"/>
          </a:p>
        </p:txBody>
      </p:sp>
      <p:sp>
        <p:nvSpPr>
          <p:cNvPr id="20" name="Text 17"/>
          <p:cNvSpPr txBox="1"/>
          <p:nvPr/>
        </p:nvSpPr>
        <p:spPr>
          <a:xfrm>
            <a:off x="1143000" y="3255264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Livello 3</a:t>
            </a:r>
            <a:endParaRPr lang="en-US" sz="1250" dirty="0"/>
          </a:p>
        </p:txBody>
      </p:sp>
      <p:sp>
        <p:nvSpPr>
          <p:cNvPr id="21" name="Text 18"/>
          <p:cNvSpPr txBox="1"/>
          <p:nvPr/>
        </p:nvSpPr>
        <p:spPr>
          <a:xfrm>
            <a:off x="4114800" y="3255264"/>
            <a:ext cx="1417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2,40 €</a:t>
            </a:r>
            <a:endParaRPr lang="en-US" sz="2200" dirty="0"/>
          </a:p>
        </p:txBody>
      </p:sp>
      <p:sp>
        <p:nvSpPr>
          <p:cNvPr id="22" name="Shape 19"/>
          <p:cNvSpPr/>
          <p:nvPr/>
        </p:nvSpPr>
        <p:spPr>
          <a:xfrm>
            <a:off x="548640" y="3877056"/>
            <a:ext cx="5120640" cy="530352"/>
          </a:xfrm>
          <a:prstGeom prst="roundRect">
            <a:avLst>
              <a:gd name="adj" fmla="val 20690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85800" y="3986784"/>
            <a:ext cx="310896" cy="310896"/>
          </a:xfrm>
          <a:prstGeom prst="ellipse">
            <a:avLst/>
          </a:prstGeom>
          <a:solidFill>
            <a:srgbClr val="4A1C25"/>
          </a:solidFill>
          <a:ln w="12700">
            <a:solidFill>
              <a:srgbClr val="4A1C25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685800" y="398678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L4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1143000" y="3877056"/>
            <a:ext cx="292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Livello 4</a:t>
            </a:r>
            <a:endParaRPr lang="en-US" sz="1250" dirty="0"/>
          </a:p>
        </p:txBody>
      </p:sp>
      <p:sp>
        <p:nvSpPr>
          <p:cNvPr id="26" name="Text 23"/>
          <p:cNvSpPr txBox="1"/>
          <p:nvPr/>
        </p:nvSpPr>
        <p:spPr>
          <a:xfrm>
            <a:off x="4114800" y="3877056"/>
            <a:ext cx="1417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1,60 €</a:t>
            </a:r>
            <a:endParaRPr lang="en-US" sz="2200" dirty="0"/>
          </a:p>
        </p:txBody>
      </p:sp>
      <p:sp>
        <p:nvSpPr>
          <p:cNvPr id="27" name="Text 24"/>
          <p:cNvSpPr txBox="1"/>
          <p:nvPr/>
        </p:nvSpPr>
        <p:spPr>
          <a:xfrm>
            <a:off x="548640" y="4553712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Totale alla rete: 15,99 € su 79,90 €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6492240" y="640080"/>
            <a:ext cx="2011117" cy="4224528"/>
          </a:xfrm>
          <a:prstGeom prst="roundRect">
            <a:avLst>
              <a:gd name="adj" fmla="val 10003"/>
            </a:avLst>
          </a:prstGeom>
          <a:solidFill>
            <a:srgbClr val="1A1A1A"/>
          </a:solidFill>
          <a:ln w="9525">
            <a:solidFill>
              <a:srgbClr val="333333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40000"/>
              </a:srgbClr>
            </a:outerShdw>
          </a:effectLst>
        </p:spPr>
      </p:sp>
      <p:pic>
        <p:nvPicPr>
          <p:cNvPr id="29" name="Image 0" descr="/Users/wytex/Desktop/Progetti/redbag/marketing/presentazione/shots/prodotto-mob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47104" y="694944"/>
            <a:ext cx="1901389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05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FF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RETE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 ognuno porta cinque persone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7160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Esempio illustrativo. Le persone in rete restano collegate a te per sempre: ogni loro acquisto genera una provvigione al tuo livello.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400800" y="960120"/>
            <a:ext cx="914400" cy="566928"/>
          </a:xfrm>
          <a:prstGeom prst="roundRect">
            <a:avLst>
              <a:gd name="adj" fmla="val 12903"/>
            </a:avLst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0" y="960120"/>
            <a:ext cx="914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071616" y="1636776"/>
            <a:ext cx="1572768" cy="566928"/>
          </a:xfrm>
          <a:prstGeom prst="roundRect">
            <a:avLst>
              <a:gd name="adj" fmla="val 12903"/>
            </a:avLst>
          </a:prstGeom>
          <a:solidFill>
            <a:srgbClr val="FF5A6A"/>
          </a:solidFill>
          <a:ln w="12700">
            <a:solidFill>
              <a:srgbClr val="FF5A6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071616" y="1636776"/>
            <a:ext cx="15727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persone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900" b="1" dirty="0">
                <a:solidFill>
                  <a:srgbClr val="FFD9D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Livello 1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742432" y="2313432"/>
            <a:ext cx="2231136" cy="566928"/>
          </a:xfrm>
          <a:prstGeom prst="roundRect">
            <a:avLst>
              <a:gd name="adj" fmla="val 12903"/>
            </a:avLst>
          </a:prstGeom>
          <a:solidFill>
            <a:srgbClr val="D24759"/>
          </a:solidFill>
          <a:ln w="12700">
            <a:solidFill>
              <a:srgbClr val="D24759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742432" y="2313432"/>
            <a:ext cx="22311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 persone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900" b="1" dirty="0">
                <a:solidFill>
                  <a:srgbClr val="FFD9D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Livello 2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5413248" y="2990088"/>
            <a:ext cx="2889504" cy="566928"/>
          </a:xfrm>
          <a:prstGeom prst="roundRect">
            <a:avLst>
              <a:gd name="adj" fmla="val 12903"/>
            </a:avLst>
          </a:prstGeom>
          <a:solidFill>
            <a:srgbClr val="A9394A"/>
          </a:solidFill>
          <a:ln w="12700">
            <a:solidFill>
              <a:srgbClr val="A9394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413248" y="2990088"/>
            <a:ext cx="28895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125 persone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900" b="1" dirty="0">
                <a:solidFill>
                  <a:srgbClr val="FFD9D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Livello 3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5084064" y="3666744"/>
            <a:ext cx="3547872" cy="566928"/>
          </a:xfrm>
          <a:prstGeom prst="roundRect">
            <a:avLst>
              <a:gd name="adj" fmla="val 12903"/>
            </a:avLst>
          </a:prstGeom>
          <a:solidFill>
            <a:srgbClr val="7E2B39"/>
          </a:solidFill>
          <a:ln w="12700">
            <a:solidFill>
              <a:srgbClr val="7E2B39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084064" y="3666744"/>
            <a:ext cx="35478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625 persone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900" b="1" dirty="0">
                <a:solidFill>
                  <a:srgbClr val="FFD9D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Livello 4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548640" y="2240280"/>
            <a:ext cx="4206240" cy="2286000"/>
          </a:xfrm>
          <a:prstGeom prst="roundRect">
            <a:avLst>
              <a:gd name="adj" fmla="val 4800"/>
            </a:avLst>
          </a:prstGeom>
          <a:solidFill>
            <a:srgbClr val="1F0A10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731520" y="23774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numeri, su un ordine medio di 65 €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731520" y="278892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3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780</a:t>
            </a:r>
            <a:endParaRPr lang="en-US" sz="2200" dirty="0"/>
          </a:p>
        </p:txBody>
      </p:sp>
      <p:sp>
        <p:nvSpPr>
          <p:cNvPr id="21" name="Text 18"/>
          <p:cNvSpPr txBox="1"/>
          <p:nvPr/>
        </p:nvSpPr>
        <p:spPr>
          <a:xfrm>
            <a:off x="731520" y="32004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 nella tua rete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2697480" y="278892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3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livelli</a:t>
            </a:r>
            <a:endParaRPr lang="en-US" sz="2200" dirty="0"/>
          </a:p>
        </p:txBody>
      </p:sp>
      <p:sp>
        <p:nvSpPr>
          <p:cNvPr id="23" name="Text 20"/>
          <p:cNvSpPr txBox="1"/>
          <p:nvPr/>
        </p:nvSpPr>
        <p:spPr>
          <a:xfrm>
            <a:off x="2697480" y="32004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 ti pagano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31520" y="365760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3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6,50 €</a:t>
            </a:r>
            <a:endParaRPr lang="en-US" sz="2200" dirty="0"/>
          </a:p>
        </p:txBody>
      </p:sp>
      <p:sp>
        <p:nvSpPr>
          <p:cNvPr id="25" name="Text 22"/>
          <p:cNvSpPr txBox="1"/>
          <p:nvPr/>
        </p:nvSpPr>
        <p:spPr>
          <a:xfrm>
            <a:off x="731520" y="40690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ogni ordine di un tuo diretto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2697480" y="365760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3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1,30 €</a:t>
            </a:r>
            <a:endParaRPr lang="en-US" sz="2200" dirty="0"/>
          </a:p>
        </p:txBody>
      </p:sp>
      <p:sp>
        <p:nvSpPr>
          <p:cNvPr id="27" name="Text 24"/>
          <p:cNvSpPr txBox="1"/>
          <p:nvPr/>
        </p:nvSpPr>
        <p:spPr>
          <a:xfrm>
            <a:off x="2697480" y="40690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ogni ordine al 4° livello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SIMULAZIONE MENSILE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 profili, tre risultati</a:t>
            </a:r>
            <a:endParaRPr lang="en-US" sz="32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457200" y="1371600"/>
          <a:ext cx="493776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4"/>
          <p:cNvSpPr/>
          <p:nvPr/>
        </p:nvSpPr>
        <p:spPr>
          <a:xfrm>
            <a:off x="5669280" y="1371600"/>
            <a:ext cx="2926080" cy="841248"/>
          </a:xfrm>
          <a:prstGeom prst="roundRect">
            <a:avLst>
              <a:gd name="adj" fmla="val 13043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5806440" y="146304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Passaparola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6949440" y="1444752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E30B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65,00 €/mese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5806440" y="1783080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vendite dal tuo link · solo tu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5669280" y="2331720"/>
            <a:ext cx="2926080" cy="841248"/>
          </a:xfrm>
          <a:prstGeom prst="roundRect">
            <a:avLst>
              <a:gd name="adj" fmla="val 13043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5806440" y="242316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Attivo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6949440" y="2404872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E30B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292,50 €/mese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5806440" y="2743200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vendite dal tuo link · 10 persone al 1° livello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5669280" y="3291840"/>
            <a:ext cx="2926080" cy="841248"/>
          </a:xfrm>
          <a:prstGeom prst="roundRect">
            <a:avLst>
              <a:gd name="adj" fmla="val 13043"/>
            </a:avLst>
          </a:prstGeom>
          <a:solidFill>
            <a:srgbClr val="FDECEE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5806440" y="338328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Leader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6949440" y="3364992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E30B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1706,25 €/mese</a:t>
            </a:r>
            <a:endParaRPr lang="en-US" sz="1500" dirty="0"/>
          </a:p>
        </p:txBody>
      </p:sp>
      <p:sp>
        <p:nvSpPr>
          <p:cNvPr id="19" name="Text 15"/>
          <p:cNvSpPr txBox="1"/>
          <p:nvPr/>
        </p:nvSpPr>
        <p:spPr>
          <a:xfrm>
            <a:off x="5806440" y="3703320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vendite dal tuo link · 25 · 100 · 200 persone</a:t>
            </a:r>
            <a:endParaRPr lang="en-US" sz="1000" dirty="0"/>
          </a:p>
        </p:txBody>
      </p:sp>
      <p:sp>
        <p:nvSpPr>
          <p:cNvPr id="20" name="Text 16"/>
          <p:cNvSpPr txBox="1"/>
          <p:nvPr/>
        </p:nvSpPr>
        <p:spPr>
          <a:xfrm>
            <a:off x="5669280" y="429768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9A8A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Ipotesi: ordine medio 65,00 €, pool 20% diviso 50/25/15/10. Simulazione illustrativa: i risultati dipendono dall'attività di ciascuno e non sono garantiti.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GRADI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 Starter a Diamond</a:t>
            </a:r>
            <a:endParaRPr lang="en-US" sz="32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2588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Ogni persona in rete, a qualunque livello, ti fa salire di grado. L'area personale mostra sempre quante ne mancano al prossimo.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48640" y="3246120"/>
            <a:ext cx="1207008" cy="1097280"/>
          </a:xfrm>
          <a:prstGeom prst="roundRect">
            <a:avLst>
              <a:gd name="adj" fmla="val 6667"/>
            </a:avLst>
          </a:prstGeom>
          <a:solidFill>
            <a:srgbClr val="B8A6AA">
              <a:alpha val="18000"/>
            </a:srgbClr>
          </a:solidFill>
          <a:ln w="12700">
            <a:solidFill>
              <a:srgbClr val="B8A6AA">
                <a:alpha val="60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23544" y="3383280"/>
            <a:ext cx="457200" cy="457200"/>
          </a:xfrm>
          <a:prstGeom prst="ellipse">
            <a:avLst/>
          </a:prstGeom>
          <a:solidFill>
            <a:srgbClr val="B8A6AA"/>
          </a:solidFill>
          <a:ln w="12700">
            <a:solidFill>
              <a:srgbClr val="B8A6AA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7844" y="3497580"/>
            <a:ext cx="228600" cy="2286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48640" y="3904488"/>
            <a:ext cx="1207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Starter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548640" y="4160520"/>
            <a:ext cx="120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iscrizione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1901952" y="2916936"/>
            <a:ext cx="1207008" cy="1426464"/>
          </a:xfrm>
          <a:prstGeom prst="roundRect">
            <a:avLst>
              <a:gd name="adj" fmla="val 6061"/>
            </a:avLst>
          </a:prstGeom>
          <a:solidFill>
            <a:srgbClr val="B87333">
              <a:alpha val="18000"/>
            </a:srgbClr>
          </a:solidFill>
          <a:ln w="12700">
            <a:solidFill>
              <a:srgbClr val="B87333">
                <a:alpha val="60000"/>
              </a:srgbClr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276856" y="3054096"/>
            <a:ext cx="457200" cy="457200"/>
          </a:xfrm>
          <a:prstGeom prst="ellipse">
            <a:avLst/>
          </a:prstGeom>
          <a:solidFill>
            <a:srgbClr val="B87333"/>
          </a:solidFill>
          <a:ln w="12700">
            <a:solidFill>
              <a:srgbClr val="B87333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156" y="3168396"/>
            <a:ext cx="228600" cy="2286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901952" y="3575304"/>
            <a:ext cx="1207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Bronze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1901952" y="3831336"/>
            <a:ext cx="120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persone</a:t>
            </a:r>
            <a:endParaRPr lang="en-US" sz="1050" dirty="0"/>
          </a:p>
        </p:txBody>
      </p:sp>
      <p:sp>
        <p:nvSpPr>
          <p:cNvPr id="18" name="Shape 13"/>
          <p:cNvSpPr/>
          <p:nvPr/>
        </p:nvSpPr>
        <p:spPr>
          <a:xfrm>
            <a:off x="3255264" y="2587752"/>
            <a:ext cx="1207008" cy="1755648"/>
          </a:xfrm>
          <a:prstGeom prst="roundRect">
            <a:avLst>
              <a:gd name="adj" fmla="val 6061"/>
            </a:avLst>
          </a:prstGeom>
          <a:solidFill>
            <a:srgbClr val="9AA3AD">
              <a:alpha val="18000"/>
            </a:srgbClr>
          </a:solidFill>
          <a:ln w="12700">
            <a:solidFill>
              <a:srgbClr val="9AA3AD">
                <a:alpha val="60000"/>
              </a:srgbClr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630168" y="2724912"/>
            <a:ext cx="457200" cy="457200"/>
          </a:xfrm>
          <a:prstGeom prst="ellipse">
            <a:avLst/>
          </a:prstGeom>
          <a:solidFill>
            <a:srgbClr val="9AA3AD"/>
          </a:solidFill>
          <a:ln w="12700">
            <a:solidFill>
              <a:srgbClr val="9AA3AD"/>
            </a:solidFill>
            <a:prstDash val="solid"/>
          </a:ln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468" y="2839212"/>
            <a:ext cx="228600" cy="22860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3255264" y="3246120"/>
            <a:ext cx="1207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Silver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3255264" y="3502152"/>
            <a:ext cx="120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persone</a:t>
            </a:r>
            <a:endParaRPr lang="en-US" sz="1050" dirty="0"/>
          </a:p>
        </p:txBody>
      </p:sp>
      <p:sp>
        <p:nvSpPr>
          <p:cNvPr id="23" name="Shape 17"/>
          <p:cNvSpPr/>
          <p:nvPr/>
        </p:nvSpPr>
        <p:spPr>
          <a:xfrm>
            <a:off x="4608576" y="2258568"/>
            <a:ext cx="1207008" cy="2084832"/>
          </a:xfrm>
          <a:prstGeom prst="roundRect">
            <a:avLst>
              <a:gd name="adj" fmla="val 6061"/>
            </a:avLst>
          </a:prstGeom>
          <a:solidFill>
            <a:srgbClr val="D4A017">
              <a:alpha val="18000"/>
            </a:srgbClr>
          </a:solidFill>
          <a:ln w="12700">
            <a:solidFill>
              <a:srgbClr val="D4A017">
                <a:alpha val="60000"/>
              </a:srgbClr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4983480" y="2395728"/>
            <a:ext cx="457200" cy="45720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7780" y="2510028"/>
            <a:ext cx="228600" cy="22860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4608576" y="2916936"/>
            <a:ext cx="1207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Gold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4608576" y="3172968"/>
            <a:ext cx="120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persone</a:t>
            </a:r>
            <a:endParaRPr lang="en-US" sz="1050" dirty="0"/>
          </a:p>
        </p:txBody>
      </p:sp>
      <p:sp>
        <p:nvSpPr>
          <p:cNvPr id="28" name="Shape 21"/>
          <p:cNvSpPr/>
          <p:nvPr/>
        </p:nvSpPr>
        <p:spPr>
          <a:xfrm>
            <a:off x="5961888" y="1929384"/>
            <a:ext cx="1207008" cy="2414016"/>
          </a:xfrm>
          <a:prstGeom prst="roundRect">
            <a:avLst>
              <a:gd name="adj" fmla="val 6061"/>
            </a:avLst>
          </a:prstGeom>
          <a:solidFill>
            <a:srgbClr val="7FA9C9">
              <a:alpha val="18000"/>
            </a:srgbClr>
          </a:solidFill>
          <a:ln w="12700">
            <a:solidFill>
              <a:srgbClr val="7FA9C9">
                <a:alpha val="60000"/>
              </a:srgbClr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6336792" y="2066544"/>
            <a:ext cx="457200" cy="457200"/>
          </a:xfrm>
          <a:prstGeom prst="ellipse">
            <a:avLst/>
          </a:prstGeom>
          <a:solidFill>
            <a:srgbClr val="7FA9C9"/>
          </a:solidFill>
          <a:ln w="12700">
            <a:solidFill>
              <a:srgbClr val="7FA9C9"/>
            </a:solidFill>
            <a:prstDash val="solid"/>
          </a:ln>
        </p:spPr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1092" y="2180844"/>
            <a:ext cx="228600" cy="22860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5961888" y="2587752"/>
            <a:ext cx="1207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Platinum</a:t>
            </a:r>
            <a:endParaRPr lang="en-US" sz="1500" dirty="0"/>
          </a:p>
        </p:txBody>
      </p:sp>
      <p:sp>
        <p:nvSpPr>
          <p:cNvPr id="32" name="Text 24"/>
          <p:cNvSpPr txBox="1"/>
          <p:nvPr/>
        </p:nvSpPr>
        <p:spPr>
          <a:xfrm>
            <a:off x="5961888" y="2843784"/>
            <a:ext cx="120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persone</a:t>
            </a:r>
            <a:endParaRPr lang="en-US" sz="1050" dirty="0"/>
          </a:p>
        </p:txBody>
      </p:sp>
      <p:sp>
        <p:nvSpPr>
          <p:cNvPr id="33" name="Shape 25"/>
          <p:cNvSpPr/>
          <p:nvPr/>
        </p:nvSpPr>
        <p:spPr>
          <a:xfrm>
            <a:off x="7315200" y="1600200"/>
            <a:ext cx="1207008" cy="2743200"/>
          </a:xfrm>
          <a:prstGeom prst="roundRect">
            <a:avLst>
              <a:gd name="adj" fmla="val 6061"/>
            </a:avLst>
          </a:prstGeom>
          <a:solidFill>
            <a:srgbClr val="E30B1C">
              <a:alpha val="18000"/>
            </a:srgbClr>
          </a:solidFill>
          <a:ln w="12700">
            <a:solidFill>
              <a:srgbClr val="E30B1C">
                <a:alpha val="60000"/>
              </a:srgbClr>
            </a:solidFill>
            <a:prstDash val="solid"/>
          </a:ln>
        </p:spPr>
      </p:sp>
      <p:sp>
        <p:nvSpPr>
          <p:cNvPr id="34" name="Shape 26"/>
          <p:cNvSpPr/>
          <p:nvPr/>
        </p:nvSpPr>
        <p:spPr>
          <a:xfrm>
            <a:off x="7690104" y="1737360"/>
            <a:ext cx="457200" cy="45720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3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4404" y="1851660"/>
            <a:ext cx="228600" cy="228600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7315200" y="2258568"/>
            <a:ext cx="1207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Diamond</a:t>
            </a:r>
            <a:endParaRPr lang="en-US" sz="1500" dirty="0"/>
          </a:p>
        </p:txBody>
      </p:sp>
      <p:sp>
        <p:nvSpPr>
          <p:cNvPr id="37" name="Text 28"/>
          <p:cNvSpPr txBox="1"/>
          <p:nvPr/>
        </p:nvSpPr>
        <p:spPr>
          <a:xfrm>
            <a:off x="7315200" y="2514600"/>
            <a:ext cx="120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persone</a:t>
            </a:r>
            <a:endParaRPr lang="en-US" sz="1050" dirty="0"/>
          </a:p>
        </p:txBody>
      </p:sp>
      <p:sp>
        <p:nvSpPr>
          <p:cNvPr id="38" name="Text 29"/>
          <p:cNvSpPr txBox="1"/>
          <p:nvPr/>
        </p:nvSpPr>
        <p:spPr>
          <a:xfrm>
            <a:off x="548640" y="44348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9A8A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 in rete, su tutti e quattro i livelli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L'AREA PERSONALE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tua rete, sempre sotto gli occhi</a:t>
            </a:r>
            <a:endParaRPr lang="en-US" sz="3200" dirty="0"/>
          </a:p>
        </p:txBody>
      </p:sp>
      <p:pic>
        <p:nvPicPr>
          <p:cNvPr id="7" name="Image 0" descr="/Users/wytex/Desktop/Progetti/redbag/marketing/presentazione/shots/rete-piramid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17320"/>
            <a:ext cx="3200400" cy="3376536"/>
          </a:xfrm>
          <a:prstGeom prst="rect">
            <a:avLst/>
          </a:prstGeom>
        </p:spPr>
      </p:pic>
      <p:pic>
        <p:nvPicPr>
          <p:cNvPr id="8" name="Image 1" descr="/Users/wytex/Desktop/Progetti/redbag/marketing/presentazione/shots/rete-grad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640" y="1417320"/>
            <a:ext cx="4617720" cy="1829806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360" y="3456432"/>
            <a:ext cx="274320" cy="27432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4434840" y="3429000"/>
            <a:ext cx="4160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Organigramma o lista  </a:t>
            </a:r>
            <a:pPr indent="0" marL="0"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piramide con i quattro livelli, oppure la lista espandibile con vendite e inviti di ognuno.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3360" y="3913632"/>
            <a:ext cx="274320" cy="274320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4434840" y="3886200"/>
            <a:ext cx="4160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Statistiche vive  </a:t>
            </a:r>
            <a:pPr indent="0" marL="0"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Clic, ordini, guadagni per livello, persone attive: aggiornati a ogni acquisto.</a:t>
            </a:r>
            <a:endParaRPr lang="en-US" sz="10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0" y="4370832"/>
            <a:ext cx="274320" cy="274320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4434840" y="4343400"/>
            <a:ext cx="4160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Prossimo obiettivo  </a:t>
            </a:r>
            <a:pPr indent="0" marL="0"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grado attuale e quante persone mancano per il prossimo.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05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FF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 STRUMENTI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Tutto quello che serve per condividere,</a:t>
            </a:r>
            <a:endParaRPr lang="en-US" sz="2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già pronto nell'area personale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965960"/>
            <a:ext cx="2560320" cy="1188720"/>
          </a:xfrm>
          <a:prstGeom prst="roundRect">
            <a:avLst>
              <a:gd name="adj" fmla="val 9231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31520" y="2148840"/>
            <a:ext cx="457200" cy="45720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820" y="2263140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25880" y="213055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Link per prodotto</a:t>
            </a:r>
            <a:endParaRPr lang="en-US" sz="1350" dirty="0"/>
          </a:p>
        </p:txBody>
      </p:sp>
      <p:sp>
        <p:nvSpPr>
          <p:cNvPr id="11" name="Text 7"/>
          <p:cNvSpPr txBox="1"/>
          <p:nvPr/>
        </p:nvSpPr>
        <p:spPr>
          <a:xfrm>
            <a:off x="731520" y="26517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link per ogni articolo, con il guadagno per vendita già scritto.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3291840" y="1965960"/>
            <a:ext cx="2560320" cy="1188720"/>
          </a:xfrm>
          <a:prstGeom prst="roundRect">
            <a:avLst>
              <a:gd name="adj" fmla="val 9231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3474720" y="2148840"/>
            <a:ext cx="457200" cy="45720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020" y="2263140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069080" y="213055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Anteprime social perfette</a:t>
            </a:r>
            <a:endParaRPr lang="en-US" sz="1350" dirty="0"/>
          </a:p>
        </p:txBody>
      </p:sp>
      <p:sp>
        <p:nvSpPr>
          <p:cNvPr id="16" name="Text 11"/>
          <p:cNvSpPr txBox="1"/>
          <p:nvPr/>
        </p:nvSpPr>
        <p:spPr>
          <a:xfrm>
            <a:off x="3474720" y="26517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Foto, nome e prezzo compaiono su WhatsApp, Facebook, Telegram, X.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035040" y="1965960"/>
            <a:ext cx="2560320" cy="1188720"/>
          </a:xfrm>
          <a:prstGeom prst="roundRect">
            <a:avLst>
              <a:gd name="adj" fmla="val 9231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6217920" y="2148840"/>
            <a:ext cx="457200" cy="45720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2220" y="226314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812280" y="213055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Link corti</a:t>
            </a:r>
            <a:endParaRPr lang="en-US" sz="1350" dirty="0"/>
          </a:p>
        </p:txBody>
      </p:sp>
      <p:sp>
        <p:nvSpPr>
          <p:cNvPr id="21" name="Text 15"/>
          <p:cNvSpPr txBox="1"/>
          <p:nvPr/>
        </p:nvSpPr>
        <p:spPr>
          <a:xfrm>
            <a:off x="6217920" y="26517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redbag.love/r/TUOCODICE: facile da dire a voce e da scrivere in bio.</a:t>
            </a:r>
            <a:endParaRPr lang="en-US" sz="1000" dirty="0"/>
          </a:p>
        </p:txBody>
      </p:sp>
      <p:sp>
        <p:nvSpPr>
          <p:cNvPr id="22" name="Shape 16"/>
          <p:cNvSpPr/>
          <p:nvPr/>
        </p:nvSpPr>
        <p:spPr>
          <a:xfrm>
            <a:off x="548640" y="3291840"/>
            <a:ext cx="2560320" cy="1188720"/>
          </a:xfrm>
          <a:prstGeom prst="roundRect">
            <a:avLst>
              <a:gd name="adj" fmla="val 9231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731520" y="3474720"/>
            <a:ext cx="457200" cy="45720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" y="3589020"/>
            <a:ext cx="228600" cy="22860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1325880" y="345643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Sei lingue</a:t>
            </a:r>
            <a:endParaRPr lang="en-US" sz="1350" dirty="0"/>
          </a:p>
        </p:txBody>
      </p:sp>
      <p:sp>
        <p:nvSpPr>
          <p:cNvPr id="26" name="Text 19"/>
          <p:cNvSpPr txBox="1"/>
          <p:nvPr/>
        </p:nvSpPr>
        <p:spPr>
          <a:xfrm>
            <a:off x="731520" y="397764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link in tedesco, spagnolo, francese, russo o inglese per amici all'estero.</a:t>
            </a:r>
            <a:endParaRPr lang="en-US" sz="1000" dirty="0"/>
          </a:p>
        </p:txBody>
      </p:sp>
      <p:sp>
        <p:nvSpPr>
          <p:cNvPr id="27" name="Shape 20"/>
          <p:cNvSpPr/>
          <p:nvPr/>
        </p:nvSpPr>
        <p:spPr>
          <a:xfrm>
            <a:off x="3291840" y="3291840"/>
            <a:ext cx="2560320" cy="1188720"/>
          </a:xfrm>
          <a:prstGeom prst="roundRect">
            <a:avLst>
              <a:gd name="adj" fmla="val 9231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28" name="Shape 21"/>
          <p:cNvSpPr/>
          <p:nvPr/>
        </p:nvSpPr>
        <p:spPr>
          <a:xfrm>
            <a:off x="3474720" y="3474720"/>
            <a:ext cx="457200" cy="45720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9020" y="3589020"/>
            <a:ext cx="228600" cy="228600"/>
          </a:xfrm>
          <a:prstGeom prst="rect">
            <a:avLst/>
          </a:prstGeom>
        </p:spPr>
      </p:pic>
      <p:sp>
        <p:nvSpPr>
          <p:cNvPr id="30" name="Text 22"/>
          <p:cNvSpPr txBox="1"/>
          <p:nvPr/>
        </p:nvSpPr>
        <p:spPr>
          <a:xfrm>
            <a:off x="4069080" y="345643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Blog da condividere</a:t>
            </a:r>
            <a:endParaRPr lang="en-US" sz="1350" dirty="0"/>
          </a:p>
        </p:txBody>
      </p:sp>
      <p:sp>
        <p:nvSpPr>
          <p:cNvPr id="31" name="Text 23"/>
          <p:cNvSpPr txBox="1"/>
          <p:nvPr/>
        </p:nvSpPr>
        <p:spPr>
          <a:xfrm>
            <a:off x="3474720" y="397764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 e consigli: contenuti utili che portano al negozio senza vendere.</a:t>
            </a:r>
            <a:endParaRPr lang="en-US" sz="1000" dirty="0"/>
          </a:p>
        </p:txBody>
      </p:sp>
      <p:sp>
        <p:nvSpPr>
          <p:cNvPr id="32" name="Shape 24"/>
          <p:cNvSpPr/>
          <p:nvPr/>
        </p:nvSpPr>
        <p:spPr>
          <a:xfrm>
            <a:off x="6035040" y="3291840"/>
            <a:ext cx="2560320" cy="1188720"/>
          </a:xfrm>
          <a:prstGeom prst="roundRect">
            <a:avLst>
              <a:gd name="adj" fmla="val 9231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33" name="Shape 25"/>
          <p:cNvSpPr/>
          <p:nvPr/>
        </p:nvSpPr>
        <p:spPr>
          <a:xfrm>
            <a:off x="6217920" y="3474720"/>
            <a:ext cx="457200" cy="45720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2220" y="3589020"/>
            <a:ext cx="228600" cy="228600"/>
          </a:xfrm>
          <a:prstGeom prst="rect">
            <a:avLst/>
          </a:prstGeom>
        </p:spPr>
      </p:pic>
      <p:sp>
        <p:nvSpPr>
          <p:cNvPr id="35" name="Text 26"/>
          <p:cNvSpPr txBox="1"/>
          <p:nvPr/>
        </p:nvSpPr>
        <p:spPr>
          <a:xfrm>
            <a:off x="6812280" y="345643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Contatore clic</a:t>
            </a:r>
            <a:endParaRPr lang="en-US" sz="1350" dirty="0"/>
          </a:p>
        </p:txBody>
      </p:sp>
      <p:sp>
        <p:nvSpPr>
          <p:cNvPr id="36" name="Text 27"/>
          <p:cNvSpPr txBox="1"/>
          <p:nvPr/>
        </p:nvSpPr>
        <p:spPr>
          <a:xfrm>
            <a:off x="6217920" y="397764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Ogni clic e ogni ordine dal tuo link sono conteggiati e visibili.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DOVE CONDIVIDERE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canali giusti e le persone giuste</a:t>
            </a:r>
            <a:endParaRPr lang="en-US" sz="3200" dirty="0"/>
          </a:p>
        </p:txBody>
      </p:sp>
      <p:sp>
        <p:nvSpPr>
          <p:cNvPr id="7" name="Shape 4"/>
          <p:cNvSpPr/>
          <p:nvPr/>
        </p:nvSpPr>
        <p:spPr>
          <a:xfrm>
            <a:off x="548640" y="1463040"/>
            <a:ext cx="457200" cy="457200"/>
          </a:xfrm>
          <a:prstGeom prst="ellipse">
            <a:avLst/>
          </a:prstGeom>
          <a:solidFill>
            <a:srgbClr val="FDECEE"/>
          </a:solidFill>
          <a:ln w="12700">
            <a:solidFill>
              <a:srgbClr val="FDECEE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940" y="1577340"/>
            <a:ext cx="228600" cy="22860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143000" y="144475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WhatsApp e Telegram</a:t>
            </a:r>
            <a:endParaRPr lang="en-US" sz="1450" dirty="0"/>
          </a:p>
        </p:txBody>
      </p:sp>
      <p:sp>
        <p:nvSpPr>
          <p:cNvPr id="10" name="Text 6"/>
          <p:cNvSpPr txBox="1"/>
          <p:nvPr/>
        </p:nvSpPr>
        <p:spPr>
          <a:xfrm>
            <a:off x="1143000" y="170078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gruppi, chat private, canali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548640" y="2212848"/>
            <a:ext cx="457200" cy="457200"/>
          </a:xfrm>
          <a:prstGeom prst="ellipse">
            <a:avLst/>
          </a:prstGeom>
          <a:solidFill>
            <a:srgbClr val="FDECEE"/>
          </a:solidFill>
          <a:ln w="12700">
            <a:solidFill>
              <a:srgbClr val="FDECEE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" y="2327148"/>
            <a:ext cx="228600" cy="2286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143000" y="219456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Instagram e TikTok</a:t>
            </a:r>
            <a:endParaRPr lang="en-US" sz="1450" dirty="0"/>
          </a:p>
        </p:txBody>
      </p:sp>
      <p:sp>
        <p:nvSpPr>
          <p:cNvPr id="14" name="Text 9"/>
          <p:cNvSpPr txBox="1"/>
          <p:nvPr/>
        </p:nvSpPr>
        <p:spPr>
          <a:xfrm>
            <a:off x="1143000" y="245059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in bio, storie, DM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548640" y="2962656"/>
            <a:ext cx="457200" cy="457200"/>
          </a:xfrm>
          <a:prstGeom prst="ellipse">
            <a:avLst/>
          </a:prstGeom>
          <a:solidFill>
            <a:srgbClr val="FDECEE"/>
          </a:solidFill>
          <a:ln w="12700">
            <a:solidFill>
              <a:srgbClr val="FDECEE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" y="3076956"/>
            <a:ext cx="228600" cy="22860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43000" y="2944368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Creator e cam</a:t>
            </a:r>
            <a:endParaRPr lang="en-US" sz="1450" dirty="0"/>
          </a:p>
        </p:txBody>
      </p:sp>
      <p:sp>
        <p:nvSpPr>
          <p:cNvPr id="18" name="Text 12"/>
          <p:cNvSpPr txBox="1"/>
          <p:nvPr/>
        </p:nvSpPr>
        <p:spPr>
          <a:xfrm>
            <a:off x="1143000" y="32004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OnlyCam, Vyblix, OnlyFans: il pubblico giusto</a:t>
            </a:r>
            <a:endParaRPr lang="en-US" sz="1100" dirty="0"/>
          </a:p>
        </p:txBody>
      </p:sp>
      <p:sp>
        <p:nvSpPr>
          <p:cNvPr id="19" name="Shape 13"/>
          <p:cNvSpPr/>
          <p:nvPr/>
        </p:nvSpPr>
        <p:spPr>
          <a:xfrm>
            <a:off x="548640" y="3712464"/>
            <a:ext cx="457200" cy="457200"/>
          </a:xfrm>
          <a:prstGeom prst="ellipse">
            <a:avLst/>
          </a:prstGeom>
          <a:solidFill>
            <a:srgbClr val="FDECEE"/>
          </a:solidFill>
          <a:ln w="12700">
            <a:solidFill>
              <a:srgbClr val="FDECEE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" y="3826764"/>
            <a:ext cx="228600" cy="22860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143000" y="3694176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Coppie e community</a:t>
            </a:r>
            <a:endParaRPr lang="en-US" sz="1450" dirty="0"/>
          </a:p>
        </p:txBody>
      </p:sp>
      <p:sp>
        <p:nvSpPr>
          <p:cNvPr id="22" name="Text 15"/>
          <p:cNvSpPr txBox="1"/>
          <p:nvPr/>
        </p:nvSpPr>
        <p:spPr>
          <a:xfrm>
            <a:off x="1143000" y="39502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forum, gruppi sex-positive, eventi</a:t>
            </a:r>
            <a:endParaRPr lang="en-US" sz="1100" dirty="0"/>
          </a:p>
        </p:txBody>
      </p:sp>
      <p:sp>
        <p:nvSpPr>
          <p:cNvPr id="23" name="Shape 16"/>
          <p:cNvSpPr/>
          <p:nvPr/>
        </p:nvSpPr>
        <p:spPr>
          <a:xfrm>
            <a:off x="4754880" y="1417320"/>
            <a:ext cx="3840480" cy="3017520"/>
          </a:xfrm>
          <a:prstGeom prst="roundRect">
            <a:avLst>
              <a:gd name="adj" fmla="val 3636"/>
            </a:avLst>
          </a:prstGeom>
          <a:solidFill>
            <a:srgbClr val="FDECEE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24" name="Text 17"/>
          <p:cNvSpPr txBox="1"/>
          <p:nvPr/>
        </p:nvSpPr>
        <p:spPr>
          <a:xfrm>
            <a:off x="4983480" y="1572768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promotore ideale</a:t>
            </a:r>
            <a:endParaRPr lang="en-US" sz="1700" dirty="0"/>
          </a:p>
        </p:txBody>
      </p:sp>
      <p:sp>
        <p:nvSpPr>
          <p:cNvPr id="25" name="Text 18"/>
          <p:cNvSpPr txBox="1"/>
          <p:nvPr/>
        </p:nvSpPr>
        <p:spPr>
          <a:xfrm>
            <a:off x="4983480" y="201168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 già un pubblico o una rete di fiducia</a:t>
            </a:r>
            <a:endParaRPr lang="en-US" sz="1200" dirty="0"/>
          </a:p>
          <a:p>
            <a:pPr marL="177800" indent="-1778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Parla di sesso e coppia senza imbarazzo</a:t>
            </a:r>
            <a:endParaRPr lang="en-US" sz="1200" dirty="0"/>
          </a:p>
          <a:p>
            <a:pPr marL="177800" indent="-1778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 i social ogni giorno</a:t>
            </a:r>
            <a:endParaRPr lang="en-US" sz="1200" dirty="0"/>
          </a:p>
          <a:p>
            <a:pPr marL="177800" indent="-1778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Vuole un'entrata extra senza magazzino né investimento</a:t>
            </a:r>
            <a:endParaRPr lang="en-US" sz="1200" dirty="0"/>
          </a:p>
          <a:p>
            <a:pPr marL="177800" indent="-1778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Conosce almeno tre persone come lui o lei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PAGAMENTI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Dal clic al bonifico</a:t>
            </a:r>
            <a:endParaRPr lang="en-US" sz="3200" dirty="0"/>
          </a:p>
        </p:txBody>
      </p:sp>
      <p:sp>
        <p:nvSpPr>
          <p:cNvPr id="7" name="Shape 4"/>
          <p:cNvSpPr/>
          <p:nvPr/>
        </p:nvSpPr>
        <p:spPr>
          <a:xfrm>
            <a:off x="1005840" y="1600200"/>
            <a:ext cx="603504" cy="603504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6716" y="1751076"/>
            <a:ext cx="301752" cy="30175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1645920" y="1901952"/>
            <a:ext cx="502920" cy="0"/>
          </a:xfrm>
          <a:prstGeom prst="line">
            <a:avLst/>
          </a:prstGeom>
          <a:noFill/>
          <a:ln w="19050">
            <a:solidFill>
              <a:srgbClr val="D9C3C7"/>
            </a:solidFill>
            <a:prstDash val="dash"/>
          </a:ln>
        </p:spPr>
      </p:sp>
      <p:sp>
        <p:nvSpPr>
          <p:cNvPr id="10" name="Text 6"/>
          <p:cNvSpPr txBox="1"/>
          <p:nvPr/>
        </p:nvSpPr>
        <p:spPr>
          <a:xfrm>
            <a:off x="548640" y="2331720"/>
            <a:ext cx="1517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Acquisto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548640" y="2670048"/>
            <a:ext cx="15179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L'ordine viene pagato: la provvigione nasce subito, in stato 'in maturazione'.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2651760" y="1600200"/>
            <a:ext cx="603504" cy="603504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2636" y="1751076"/>
            <a:ext cx="301752" cy="301752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3291840" y="1901952"/>
            <a:ext cx="502920" cy="0"/>
          </a:xfrm>
          <a:prstGeom prst="line">
            <a:avLst/>
          </a:prstGeom>
          <a:noFill/>
          <a:ln w="19050">
            <a:solidFill>
              <a:srgbClr val="D9C3C7"/>
            </a:solidFill>
            <a:prstDash val="dash"/>
          </a:ln>
        </p:spPr>
      </p:sp>
      <p:sp>
        <p:nvSpPr>
          <p:cNvPr id="15" name="Text 10"/>
          <p:cNvSpPr txBox="1"/>
          <p:nvPr/>
        </p:nvSpPr>
        <p:spPr>
          <a:xfrm>
            <a:off x="2194560" y="2331720"/>
            <a:ext cx="1517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 giorni</a:t>
            </a:r>
            <a:endParaRPr lang="en-US" sz="1500" dirty="0"/>
          </a:p>
        </p:txBody>
      </p:sp>
      <p:sp>
        <p:nvSpPr>
          <p:cNvPr id="16" name="Text 11"/>
          <p:cNvSpPr txBox="1"/>
          <p:nvPr/>
        </p:nvSpPr>
        <p:spPr>
          <a:xfrm>
            <a:off x="2194560" y="2670048"/>
            <a:ext cx="15179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Passato il periodo di reso, la provvigione diventa disponibile.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297680" y="1600200"/>
            <a:ext cx="603504" cy="603504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556" y="1751076"/>
            <a:ext cx="301752" cy="301752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4937760" y="1901952"/>
            <a:ext cx="502920" cy="0"/>
          </a:xfrm>
          <a:prstGeom prst="line">
            <a:avLst/>
          </a:prstGeom>
          <a:noFill/>
          <a:ln w="19050">
            <a:solidFill>
              <a:srgbClr val="D9C3C7"/>
            </a:solidFill>
            <a:prstDash val="dash"/>
          </a:ln>
        </p:spPr>
      </p:sp>
      <p:sp>
        <p:nvSpPr>
          <p:cNvPr id="20" name="Text 14"/>
          <p:cNvSpPr txBox="1"/>
          <p:nvPr/>
        </p:nvSpPr>
        <p:spPr>
          <a:xfrm>
            <a:off x="3840480" y="2331720"/>
            <a:ext cx="1517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100 €</a:t>
            </a:r>
            <a:endParaRPr lang="en-US" sz="1500" dirty="0"/>
          </a:p>
        </p:txBody>
      </p:sp>
      <p:sp>
        <p:nvSpPr>
          <p:cNvPr id="21" name="Text 15"/>
          <p:cNvSpPr txBox="1"/>
          <p:nvPr/>
        </p:nvSpPr>
        <p:spPr>
          <a:xfrm>
            <a:off x="3840480" y="2670048"/>
            <a:ext cx="15179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Raggiunta la soglia, chiedi il pagamento dall'area personale.</a:t>
            </a:r>
            <a:endParaRPr lang="en-US" sz="1050" dirty="0"/>
          </a:p>
        </p:txBody>
      </p:sp>
      <p:sp>
        <p:nvSpPr>
          <p:cNvPr id="22" name="Shape 16"/>
          <p:cNvSpPr/>
          <p:nvPr/>
        </p:nvSpPr>
        <p:spPr>
          <a:xfrm>
            <a:off x="5943600" y="1600200"/>
            <a:ext cx="603504" cy="603504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476" y="1751076"/>
            <a:ext cx="301752" cy="301752"/>
          </a:xfrm>
          <a:prstGeom prst="rect">
            <a:avLst/>
          </a:prstGeom>
        </p:spPr>
      </p:pic>
      <p:sp>
        <p:nvSpPr>
          <p:cNvPr id="24" name="Shape 17"/>
          <p:cNvSpPr/>
          <p:nvPr/>
        </p:nvSpPr>
        <p:spPr>
          <a:xfrm>
            <a:off x="6583680" y="1901952"/>
            <a:ext cx="502920" cy="0"/>
          </a:xfrm>
          <a:prstGeom prst="line">
            <a:avLst/>
          </a:prstGeom>
          <a:noFill/>
          <a:ln w="19050">
            <a:solidFill>
              <a:srgbClr val="D9C3C7"/>
            </a:solidFill>
            <a:prstDash val="dash"/>
          </a:ln>
        </p:spPr>
      </p:sp>
      <p:sp>
        <p:nvSpPr>
          <p:cNvPr id="25" name="Text 18"/>
          <p:cNvSpPr txBox="1"/>
          <p:nvPr/>
        </p:nvSpPr>
        <p:spPr>
          <a:xfrm>
            <a:off x="5486400" y="2331720"/>
            <a:ext cx="1517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Bonifico o PayPal</a:t>
            </a:r>
            <a:endParaRPr lang="en-US" sz="1500" dirty="0"/>
          </a:p>
        </p:txBody>
      </p:sp>
      <p:sp>
        <p:nvSpPr>
          <p:cNvPr id="26" name="Text 19"/>
          <p:cNvSpPr txBox="1"/>
          <p:nvPr/>
        </p:nvSpPr>
        <p:spPr>
          <a:xfrm>
            <a:off x="5486400" y="2670048"/>
            <a:ext cx="15179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negozio paga sull'IBAN o sul conto PayPal indicato.</a:t>
            </a:r>
            <a:endParaRPr lang="en-US" sz="1050" dirty="0"/>
          </a:p>
        </p:txBody>
      </p:sp>
      <p:sp>
        <p:nvSpPr>
          <p:cNvPr id="27" name="Shape 20"/>
          <p:cNvSpPr/>
          <p:nvPr/>
        </p:nvSpPr>
        <p:spPr>
          <a:xfrm>
            <a:off x="7589520" y="1600200"/>
            <a:ext cx="603504" cy="603504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0396" y="1751076"/>
            <a:ext cx="301752" cy="301752"/>
          </a:xfrm>
          <a:prstGeom prst="rect">
            <a:avLst/>
          </a:prstGeom>
        </p:spPr>
      </p:pic>
      <p:sp>
        <p:nvSpPr>
          <p:cNvPr id="29" name="Text 21"/>
          <p:cNvSpPr txBox="1"/>
          <p:nvPr/>
        </p:nvSpPr>
        <p:spPr>
          <a:xfrm>
            <a:off x="7132320" y="2331720"/>
            <a:ext cx="1517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Ricevuta</a:t>
            </a:r>
            <a:endParaRPr lang="en-US" sz="1500" dirty="0"/>
          </a:p>
        </p:txBody>
      </p:sp>
      <p:sp>
        <p:nvSpPr>
          <p:cNvPr id="30" name="Text 22"/>
          <p:cNvSpPr txBox="1"/>
          <p:nvPr/>
        </p:nvSpPr>
        <p:spPr>
          <a:xfrm>
            <a:off x="7132320" y="2670048"/>
            <a:ext cx="15179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Generata in automatico, numerata, scaricabile in PDF.</a:t>
            </a:r>
            <a:endParaRPr lang="en-US" sz="1050" dirty="0"/>
          </a:p>
        </p:txBody>
      </p:sp>
      <p:sp>
        <p:nvSpPr>
          <p:cNvPr id="31" name="Shape 23"/>
          <p:cNvSpPr/>
          <p:nvPr/>
        </p:nvSpPr>
        <p:spPr>
          <a:xfrm>
            <a:off x="548640" y="3703320"/>
            <a:ext cx="1920240" cy="868680"/>
          </a:xfrm>
          <a:prstGeom prst="roundRect">
            <a:avLst>
              <a:gd name="adj" fmla="val 12632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32" name="Text 24"/>
          <p:cNvSpPr txBox="1"/>
          <p:nvPr/>
        </p:nvSpPr>
        <p:spPr>
          <a:xfrm>
            <a:off x="685800" y="37947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B8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Disponibile</a:t>
            </a:r>
            <a:endParaRPr lang="en-US" sz="1350" dirty="0"/>
          </a:p>
        </p:txBody>
      </p:sp>
      <p:sp>
        <p:nvSpPr>
          <p:cNvPr id="33" name="Text 25"/>
          <p:cNvSpPr txBox="1"/>
          <p:nvPr/>
        </p:nvSpPr>
        <p:spPr>
          <a:xfrm>
            <a:off x="685800" y="4087368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provvigioni pronte da incassare</a:t>
            </a:r>
            <a:endParaRPr lang="en-US" sz="1000" dirty="0"/>
          </a:p>
        </p:txBody>
      </p:sp>
      <p:sp>
        <p:nvSpPr>
          <p:cNvPr id="34" name="Shape 26"/>
          <p:cNvSpPr/>
          <p:nvPr/>
        </p:nvSpPr>
        <p:spPr>
          <a:xfrm>
            <a:off x="2606040" y="3703320"/>
            <a:ext cx="1920240" cy="868680"/>
          </a:xfrm>
          <a:prstGeom prst="roundRect">
            <a:avLst>
              <a:gd name="adj" fmla="val 12632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35" name="Text 27"/>
          <p:cNvSpPr txBox="1"/>
          <p:nvPr/>
        </p:nvSpPr>
        <p:spPr>
          <a:xfrm>
            <a:off x="2743200" y="37947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maturazione</a:t>
            </a:r>
            <a:endParaRPr lang="en-US" sz="1350" dirty="0"/>
          </a:p>
        </p:txBody>
      </p:sp>
      <p:sp>
        <p:nvSpPr>
          <p:cNvPr id="36" name="Text 28"/>
          <p:cNvSpPr txBox="1"/>
          <p:nvPr/>
        </p:nvSpPr>
        <p:spPr>
          <a:xfrm>
            <a:off x="2743200" y="4087368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 14 giorni dopo l'ordine</a:t>
            </a:r>
            <a:endParaRPr lang="en-US" sz="1000" dirty="0"/>
          </a:p>
        </p:txBody>
      </p:sp>
      <p:sp>
        <p:nvSpPr>
          <p:cNvPr id="37" name="Shape 29"/>
          <p:cNvSpPr/>
          <p:nvPr/>
        </p:nvSpPr>
        <p:spPr>
          <a:xfrm>
            <a:off x="4663440" y="3703320"/>
            <a:ext cx="1920240" cy="868680"/>
          </a:xfrm>
          <a:prstGeom prst="roundRect">
            <a:avLst>
              <a:gd name="adj" fmla="val 12632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38" name="Text 30"/>
          <p:cNvSpPr txBox="1"/>
          <p:nvPr/>
        </p:nvSpPr>
        <p:spPr>
          <a:xfrm>
            <a:off x="4800600" y="37947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pagamento</a:t>
            </a:r>
            <a:endParaRPr lang="en-US" sz="1350" dirty="0"/>
          </a:p>
        </p:txBody>
      </p:sp>
      <p:sp>
        <p:nvSpPr>
          <p:cNvPr id="39" name="Text 31"/>
          <p:cNvSpPr txBox="1"/>
          <p:nvPr/>
        </p:nvSpPr>
        <p:spPr>
          <a:xfrm>
            <a:off x="4800600" y="4087368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richiesta inviata, bonifico in corso</a:t>
            </a:r>
            <a:endParaRPr lang="en-US" sz="1000" dirty="0"/>
          </a:p>
        </p:txBody>
      </p:sp>
      <p:sp>
        <p:nvSpPr>
          <p:cNvPr id="40" name="Shape 32"/>
          <p:cNvSpPr/>
          <p:nvPr/>
        </p:nvSpPr>
        <p:spPr>
          <a:xfrm>
            <a:off x="6720840" y="3703320"/>
            <a:ext cx="1920240" cy="868680"/>
          </a:xfrm>
          <a:prstGeom prst="roundRect">
            <a:avLst>
              <a:gd name="adj" fmla="val 12632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41" name="Text 33"/>
          <p:cNvSpPr txBox="1"/>
          <p:nvPr/>
        </p:nvSpPr>
        <p:spPr>
          <a:xfrm>
            <a:off x="6858000" y="37947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Già pagato</a:t>
            </a:r>
            <a:endParaRPr lang="en-US" sz="1350" dirty="0"/>
          </a:p>
        </p:txBody>
      </p:sp>
      <p:sp>
        <p:nvSpPr>
          <p:cNvPr id="42" name="Text 34"/>
          <p:cNvSpPr txBox="1"/>
          <p:nvPr/>
        </p:nvSpPr>
        <p:spPr>
          <a:xfrm>
            <a:off x="6858000" y="4087368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storico con tutte le ricevute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405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FF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TRASPARENZA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Sei pagato per la pubblicità.</a:t>
            </a:r>
            <a:endParaRPr lang="en-US" sz="2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Non compri niente per partecipare.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48640" y="2011680"/>
            <a:ext cx="3931920" cy="2606040"/>
          </a:xfrm>
          <a:prstGeom prst="roundRect">
            <a:avLst>
              <a:gd name="adj" fmla="val 4211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21488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Come sei pagato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560320"/>
            <a:ext cx="35204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Compenso per attività promozionale svolta con il tuo link, con ricevuta numerata (RIC-anno-numero) emessa dal negozio</a:t>
            </a:r>
            <a:endParaRPr lang="en-US" sz="1100" dirty="0"/>
          </a:p>
          <a:p>
            <a:pPr marL="177800" indent="-1778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Fino a 5.000 € l'anno: prestazione occasionale, senza partita IVA, ritenuta d'acconto indicata in ricevuta</a:t>
            </a:r>
            <a:endParaRPr lang="en-US" sz="1100" dirty="0"/>
          </a:p>
          <a:p>
            <a:pPr marL="177800" indent="-1778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10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Oltre: ti conviene la partita IVA. Parla con il tuo commercialista: noi diamo tutti i documenti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663440" y="2011680"/>
            <a:ext cx="3931920" cy="2606040"/>
          </a:xfrm>
          <a:prstGeom prst="roundRect">
            <a:avLst>
              <a:gd name="adj" fmla="val 4211"/>
            </a:avLst>
          </a:prstGeom>
          <a:solidFill>
            <a:srgbClr val="1F0A10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92040" y="21488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3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Cosa NON è</a:t>
            </a:r>
            <a:endParaRPr lang="en-US" sz="17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2040" y="2615184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212080" y="256032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Nessuna quota d'ingresso o abbonamento</a:t>
            </a:r>
            <a:endParaRPr lang="en-US" sz="105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3017520"/>
            <a:ext cx="219456" cy="219456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212080" y="2962656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kit o pacchetto da comprare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3419856"/>
            <a:ext cx="219456" cy="21945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5212080" y="3364992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obbligo di acquisto mensile</a:t>
            </a:r>
            <a:endParaRPr lang="en-US" sz="105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3822192"/>
            <a:ext cx="219456" cy="219456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5212080" y="3767328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guadagno per aver iscritto qualcuno: si guadagna solo su acquisti reali</a:t>
            </a:r>
            <a:endParaRPr lang="en-US" sz="105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2040" y="4224528"/>
            <a:ext cx="219456" cy="219456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5212080" y="4169664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 compra dal proprio link non guadagna sul proprio acquisto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405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FF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SINERGIA DEL GRUPPO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catalogo RedBag dentro OnlyCam e Vyblix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7160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API partner porta i prodotti nelle altre piattaforme: il creator consiglia un toy in diretta o nel suo shop, il fan lo compra su RedBag, il creator incassa la provvigione. E la sua rete cresce con i fan che si registrano.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48640" y="2240280"/>
            <a:ext cx="2377440" cy="640080"/>
          </a:xfrm>
          <a:prstGeom prst="roundRect">
            <a:avLst>
              <a:gd name="adj" fmla="val 17143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85800" y="2350008"/>
            <a:ext cx="420624" cy="420624"/>
          </a:xfrm>
          <a:prstGeom prst="ellipse">
            <a:avLst/>
          </a:prstGeom>
          <a:solidFill>
            <a:srgbClr val="4A1C25"/>
          </a:solidFill>
          <a:ln w="12700">
            <a:solidFill>
              <a:srgbClr val="4A1C25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0956" y="2455164"/>
            <a:ext cx="210312" cy="21031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234440" y="233172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OnlyCam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1234440" y="2587752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cam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3063240" y="2441448"/>
            <a:ext cx="457200" cy="237744"/>
          </a:xfrm>
          <a:prstGeom prst="rightArrow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48640" y="3017520"/>
            <a:ext cx="2377440" cy="640080"/>
          </a:xfrm>
          <a:prstGeom prst="roundRect">
            <a:avLst>
              <a:gd name="adj" fmla="val 17143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85800" y="3127248"/>
            <a:ext cx="420624" cy="420624"/>
          </a:xfrm>
          <a:prstGeom prst="ellipse">
            <a:avLst/>
          </a:prstGeom>
          <a:solidFill>
            <a:srgbClr val="4A1C25"/>
          </a:solidFill>
          <a:ln w="12700">
            <a:solidFill>
              <a:srgbClr val="4A1C25"/>
            </a:solidFill>
            <a:prstDash val="solid"/>
          </a:ln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56" y="3232404"/>
            <a:ext cx="210312" cy="210312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234440" y="310896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Vyblix</a:t>
            </a:r>
            <a:endParaRPr lang="en-US" sz="1400" dirty="0"/>
          </a:p>
        </p:txBody>
      </p:sp>
      <p:sp>
        <p:nvSpPr>
          <p:cNvPr id="18" name="Text 13"/>
          <p:cNvSpPr txBox="1"/>
          <p:nvPr/>
        </p:nvSpPr>
        <p:spPr>
          <a:xfrm>
            <a:off x="1234440" y="3364992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creator shop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3063240" y="3218688"/>
            <a:ext cx="457200" cy="237744"/>
          </a:xfrm>
          <a:prstGeom prst="rightArrow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548640" y="3794760"/>
            <a:ext cx="2377440" cy="640080"/>
          </a:xfrm>
          <a:prstGeom prst="roundRect">
            <a:avLst>
              <a:gd name="adj" fmla="val 17143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685800" y="3904488"/>
            <a:ext cx="420624" cy="420624"/>
          </a:xfrm>
          <a:prstGeom prst="ellipse">
            <a:avLst/>
          </a:prstGeom>
          <a:solidFill>
            <a:srgbClr val="4A1C25"/>
          </a:solidFill>
          <a:ln w="12700">
            <a:solidFill>
              <a:srgbClr val="4A1C25"/>
            </a:solidFill>
            <a:prstDash val="solid"/>
          </a:ln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" y="4009644"/>
            <a:ext cx="210312" cy="210312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1234440" y="388620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incontriamoci.io</a:t>
            </a:r>
            <a:endParaRPr lang="en-US" sz="1400" dirty="0"/>
          </a:p>
        </p:txBody>
      </p:sp>
      <p:sp>
        <p:nvSpPr>
          <p:cNvPr id="24" name="Text 18"/>
          <p:cNvSpPr txBox="1"/>
          <p:nvPr/>
        </p:nvSpPr>
        <p:spPr>
          <a:xfrm>
            <a:off x="1234440" y="4142232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annunci</a:t>
            </a:r>
            <a:endParaRPr lang="en-US" sz="1000" dirty="0"/>
          </a:p>
        </p:txBody>
      </p:sp>
      <p:sp>
        <p:nvSpPr>
          <p:cNvPr id="25" name="Shape 19"/>
          <p:cNvSpPr/>
          <p:nvPr/>
        </p:nvSpPr>
        <p:spPr>
          <a:xfrm>
            <a:off x="3063240" y="3995928"/>
            <a:ext cx="457200" cy="237744"/>
          </a:xfrm>
          <a:prstGeom prst="rightArrow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3703320" y="2240280"/>
            <a:ext cx="2103120" cy="2194560"/>
          </a:xfrm>
          <a:prstGeom prst="roundRect">
            <a:avLst>
              <a:gd name="adj" fmla="val 5217"/>
            </a:avLst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27" name="Image 3" descr="/Users/wytex/Desktop/Progetti/redbag/public/brand/logo-dar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3360" y="2743200"/>
            <a:ext cx="1426464" cy="475488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3794760" y="338328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partner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catalogo + codici referral</a:t>
            </a:r>
            <a:endParaRPr lang="en-US" sz="1150" dirty="0"/>
          </a:p>
        </p:txBody>
      </p:sp>
      <p:sp>
        <p:nvSpPr>
          <p:cNvPr id="29" name="Shape 22"/>
          <p:cNvSpPr/>
          <p:nvPr/>
        </p:nvSpPr>
        <p:spPr>
          <a:xfrm>
            <a:off x="5943600" y="3218688"/>
            <a:ext cx="457200" cy="237744"/>
          </a:xfrm>
          <a:prstGeom prst="rightArrow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6537960" y="2240280"/>
            <a:ext cx="2057400" cy="2194560"/>
          </a:xfrm>
          <a:prstGeom prst="roundRect">
            <a:avLst>
              <a:gd name="adj" fmla="val 5333"/>
            </a:avLst>
          </a:prstGeom>
          <a:solidFill>
            <a:srgbClr val="1F0A10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7269480" y="2468880"/>
            <a:ext cx="594360" cy="59436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8070" y="2617470"/>
            <a:ext cx="297180" cy="297180"/>
          </a:xfrm>
          <a:prstGeom prst="rect">
            <a:avLst/>
          </a:prstGeom>
        </p:spPr>
      </p:pic>
      <p:sp>
        <p:nvSpPr>
          <p:cNvPr id="33" name="Text 25"/>
          <p:cNvSpPr txBox="1"/>
          <p:nvPr/>
        </p:nvSpPr>
        <p:spPr>
          <a:xfrm>
            <a:off x="6629400" y="320040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creator incassa</a:t>
            </a:r>
            <a:endParaRPr lang="en-US" sz="1400" dirty="0"/>
          </a:p>
        </p:txBody>
      </p:sp>
      <p:sp>
        <p:nvSpPr>
          <p:cNvPr id="34" name="Text 26"/>
          <p:cNvSpPr txBox="1"/>
          <p:nvPr/>
        </p:nvSpPr>
        <p:spPr>
          <a:xfrm>
            <a:off x="6675120" y="3520440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9A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provvigione su ogni fan che compra, e i fan entrano nella sua rete</a:t>
            </a:r>
            <a:endParaRPr lang="en-US" sz="10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Dove siamo e dove andiamo</a:t>
            </a:r>
            <a:endParaRPr lang="en-US" sz="3200" dirty="0"/>
          </a:p>
        </p:txBody>
      </p:sp>
      <p:sp>
        <p:nvSpPr>
          <p:cNvPr id="7" name="Shape 4"/>
          <p:cNvSpPr/>
          <p:nvPr/>
        </p:nvSpPr>
        <p:spPr>
          <a:xfrm>
            <a:off x="548640" y="1463040"/>
            <a:ext cx="2560320" cy="3108960"/>
          </a:xfrm>
          <a:prstGeom prst="roundRect">
            <a:avLst>
              <a:gd name="adj" fmla="val 4286"/>
            </a:avLst>
          </a:prstGeom>
          <a:solidFill>
            <a:srgbClr val="FDECEE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31520" y="1645920"/>
            <a:ext cx="457200" cy="45720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820" y="1760220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25880" y="164592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Oggi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731520" y="2286000"/>
            <a:ext cx="2240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Negozio online in sei lingue</a:t>
            </a:r>
            <a:endParaRPr lang="en-US" sz="1150" dirty="0"/>
          </a:p>
          <a:p>
            <a:pPr marL="177800" indent="-1778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a quattro livelli attivo</a:t>
            </a:r>
            <a:endParaRPr lang="en-US" sz="1150" dirty="0"/>
          </a:p>
          <a:p>
            <a:pPr marL="177800" indent="-1778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personale con rete e payout</a:t>
            </a:r>
            <a:endParaRPr lang="en-US" sz="1150" dirty="0"/>
          </a:p>
          <a:p>
            <a:pPr marL="177800" indent="-1778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Blog, SEO, anteprime social</a:t>
            </a:r>
            <a:endParaRPr lang="en-US" sz="1150" dirty="0"/>
          </a:p>
          <a:p>
            <a:pPr marL="177800" indent="-1778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partner pronta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3291840" y="1463040"/>
            <a:ext cx="2560320" cy="3108960"/>
          </a:xfrm>
          <a:prstGeom prst="roundRect">
            <a:avLst>
              <a:gd name="adj" fmla="val 4286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3474720" y="1645920"/>
            <a:ext cx="457200" cy="457200"/>
          </a:xfrm>
          <a:prstGeom prst="ellipse">
            <a:avLst/>
          </a:prstGeom>
          <a:solidFill>
            <a:srgbClr val="B87333"/>
          </a:solidFill>
          <a:ln w="12700">
            <a:solidFill>
              <a:srgbClr val="B87333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020" y="1760220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069080" y="164592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Entro 90 giorni</a:t>
            </a:r>
            <a:endParaRPr lang="en-US" sz="1800" dirty="0"/>
          </a:p>
        </p:txBody>
      </p:sp>
      <p:sp>
        <p:nvSpPr>
          <p:cNvPr id="16" name="Text 11"/>
          <p:cNvSpPr txBox="1"/>
          <p:nvPr/>
        </p:nvSpPr>
        <p:spPr>
          <a:xfrm>
            <a:off x="3474720" y="2286000"/>
            <a:ext cx="2240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Catalogo del fornitore europeo (migliaia di referenze)</a:t>
            </a:r>
            <a:endParaRPr lang="en-US" sz="1150" dirty="0"/>
          </a:p>
          <a:p>
            <a:pPr marL="177800" indent="-1778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Gateway di pagamento per il settore adult</a:t>
            </a:r>
            <a:endParaRPr lang="en-US" sz="1150" dirty="0"/>
          </a:p>
          <a:p>
            <a:pPr marL="177800" indent="-1778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Materiali per i promotori: kit social, video</a:t>
            </a:r>
            <a:endParaRPr lang="en-US" sz="1150" dirty="0"/>
          </a:p>
          <a:p>
            <a:pPr marL="177800" indent="-1778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 call di formazione della rete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6035040" y="1463040"/>
            <a:ext cx="2560320" cy="3108960"/>
          </a:xfrm>
          <a:prstGeom prst="roundRect">
            <a:avLst>
              <a:gd name="adj" fmla="val 4286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6217920" y="1645920"/>
            <a:ext cx="457200" cy="457200"/>
          </a:xfrm>
          <a:prstGeom prst="ellipse">
            <a:avLst/>
          </a:prstGeom>
          <a:solidFill>
            <a:srgbClr val="7FA9C9"/>
          </a:solidFill>
          <a:ln w="12700">
            <a:solidFill>
              <a:srgbClr val="7FA9C9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2220" y="176022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812280" y="164592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2027</a:t>
            </a:r>
            <a:endParaRPr lang="en-US" sz="1800" dirty="0"/>
          </a:p>
        </p:txBody>
      </p:sp>
      <p:sp>
        <p:nvSpPr>
          <p:cNvPr id="21" name="Text 15"/>
          <p:cNvSpPr txBox="1"/>
          <p:nvPr/>
        </p:nvSpPr>
        <p:spPr>
          <a:xfrm>
            <a:off x="6217920" y="2286000"/>
            <a:ext cx="2240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Catalogo RedBag dentro OnlyCam e Vyblix</a:t>
            </a:r>
            <a:endParaRPr lang="en-US" sz="1150" dirty="0"/>
          </a:p>
          <a:p>
            <a:pPr marL="177800" indent="-1778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mobile per i promotori</a:t>
            </a:r>
            <a:endParaRPr lang="en-US" sz="1150" dirty="0"/>
          </a:p>
          <a:p>
            <a:pPr marL="177800" indent="-1778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Espansione DE, FR, ES con promotori locali</a:t>
            </a:r>
            <a:endParaRPr lang="en-US" sz="1150" dirty="0"/>
          </a:p>
          <a:p>
            <a:pPr marL="177800" indent="-1778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Programma bonus per i gradi Platinum e Diamond</a:t>
            </a:r>
            <a:endParaRPr lang="en-US" sz="11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405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FF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PATTO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Cosa facciamo noi, cosa fai tu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3063240"/>
          </a:xfrm>
          <a:prstGeom prst="roundRect">
            <a:avLst>
              <a:gd name="adj" fmla="val 3582"/>
            </a:avLst>
          </a:prstGeom>
          <a:solidFill>
            <a:srgbClr val="2B0E15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16459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3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RedBag</a:t>
            </a:r>
            <a:endParaRPr lang="en-US" sz="18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130552"/>
            <a:ext cx="219456" cy="219456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097280" y="2103120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Catalogo, foto, schede e traduzioni</a:t>
            </a:r>
            <a:endParaRPr lang="en-US" sz="12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514600"/>
            <a:ext cx="219456" cy="21945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097280" y="2487168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Magazzino, spedizione anonima, resi</a:t>
            </a:r>
            <a:endParaRPr lang="en-US" sz="120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898648"/>
            <a:ext cx="219456" cy="219456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097280" y="2871216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Assistenza clienti in sei lingue</a:t>
            </a:r>
            <a:endParaRPr lang="en-US" sz="120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3282696"/>
            <a:ext cx="219456" cy="219456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097280" y="3255264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Pagamenti, provvigioni e ricevute</a:t>
            </a:r>
            <a:endParaRPr lang="en-US" sz="120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3666744"/>
            <a:ext cx="219456" cy="219456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1097280" y="3639312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Strumenti di condivisione e statistiche</a:t>
            </a:r>
            <a:endParaRPr lang="en-US" sz="120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" y="4050792"/>
            <a:ext cx="219456" cy="219456"/>
          </a:xfrm>
          <a:prstGeom prst="rect">
            <a:avLst/>
          </a:prstGeom>
        </p:spPr>
      </p:pic>
      <p:sp>
        <p:nvSpPr>
          <p:cNvPr id="20" name="Text 11"/>
          <p:cNvSpPr txBox="1"/>
          <p:nvPr/>
        </p:nvSpPr>
        <p:spPr>
          <a:xfrm>
            <a:off x="1097280" y="4023360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mensili e materiali per la rete</a:t>
            </a:r>
            <a:endParaRPr lang="en-US" sz="1200" dirty="0"/>
          </a:p>
        </p:txBody>
      </p:sp>
      <p:sp>
        <p:nvSpPr>
          <p:cNvPr id="21" name="Shape 12"/>
          <p:cNvSpPr/>
          <p:nvPr/>
        </p:nvSpPr>
        <p:spPr>
          <a:xfrm>
            <a:off x="4663440" y="1508760"/>
            <a:ext cx="3931920" cy="3063240"/>
          </a:xfrm>
          <a:prstGeom prst="roundRect">
            <a:avLst>
              <a:gd name="adj" fmla="val 3582"/>
            </a:avLst>
          </a:prstGeom>
          <a:solidFill>
            <a:srgbClr val="1F0A10"/>
          </a:solidFill>
          <a:ln w="9525">
            <a:solidFill>
              <a:srgbClr val="4A1C25"/>
            </a:solidFill>
            <a:prstDash val="solid"/>
          </a:ln>
        </p:spPr>
      </p:sp>
      <p:sp>
        <p:nvSpPr>
          <p:cNvPr id="22" name="Text 13"/>
          <p:cNvSpPr txBox="1"/>
          <p:nvPr/>
        </p:nvSpPr>
        <p:spPr>
          <a:xfrm>
            <a:off x="4892040" y="16459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</a:t>
            </a:r>
            <a:endParaRPr lang="en-US" sz="1800" dirty="0"/>
          </a:p>
        </p:txBody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2040" y="2130552"/>
            <a:ext cx="219456" cy="219456"/>
          </a:xfrm>
          <a:prstGeom prst="rect">
            <a:avLst/>
          </a:prstGeom>
        </p:spPr>
      </p:pic>
      <p:sp>
        <p:nvSpPr>
          <p:cNvPr id="24" name="Text 14"/>
          <p:cNvSpPr txBox="1"/>
          <p:nvPr/>
        </p:nvSpPr>
        <p:spPr>
          <a:xfrm>
            <a:off x="5212080" y="2103120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 registri e completi i dati di pagamento</a:t>
            </a:r>
            <a:endParaRPr lang="en-US" sz="1200" dirty="0"/>
          </a:p>
        </p:txBody>
      </p:sp>
      <p:pic>
        <p:nvPicPr>
          <p:cNvPr id="2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040" y="2514600"/>
            <a:ext cx="219456" cy="219456"/>
          </a:xfrm>
          <a:prstGeom prst="rect">
            <a:avLst/>
          </a:prstGeom>
        </p:spPr>
      </p:pic>
      <p:sp>
        <p:nvSpPr>
          <p:cNvPr id="26" name="Text 15"/>
          <p:cNvSpPr txBox="1"/>
          <p:nvPr/>
        </p:nvSpPr>
        <p:spPr>
          <a:xfrm>
            <a:off x="5212080" y="2487168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Condividi i link sui tuoi due canali migliori</a:t>
            </a:r>
            <a:endParaRPr lang="en-US" sz="1200" dirty="0"/>
          </a:p>
        </p:txBody>
      </p:sp>
      <p:pic>
        <p:nvPicPr>
          <p:cNvPr id="2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2040" y="2898648"/>
            <a:ext cx="219456" cy="219456"/>
          </a:xfrm>
          <a:prstGeom prst="rect">
            <a:avLst/>
          </a:prstGeom>
        </p:spPr>
      </p:pic>
      <p:sp>
        <p:nvSpPr>
          <p:cNvPr id="28" name="Text 16"/>
          <p:cNvSpPr txBox="1"/>
          <p:nvPr/>
        </p:nvSpPr>
        <p:spPr>
          <a:xfrm>
            <a:off x="5212080" y="2871216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Porti tre persone in rete nel primo mese</a:t>
            </a:r>
            <a:endParaRPr lang="en-US" sz="1200" dirty="0"/>
          </a:p>
        </p:txBody>
      </p:sp>
      <p:pic>
        <p:nvPicPr>
          <p:cNvPr id="2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2040" y="3282696"/>
            <a:ext cx="219456" cy="219456"/>
          </a:xfrm>
          <a:prstGeom prst="rect">
            <a:avLst/>
          </a:prstGeom>
        </p:spPr>
      </p:pic>
      <p:sp>
        <p:nvSpPr>
          <p:cNvPr id="30" name="Text 17"/>
          <p:cNvSpPr txBox="1"/>
          <p:nvPr/>
        </p:nvSpPr>
        <p:spPr>
          <a:xfrm>
            <a:off x="5212080" y="3255264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Rispondi a chi ti chiede consiglio</a:t>
            </a:r>
            <a:endParaRPr lang="en-US" sz="1200" dirty="0"/>
          </a:p>
        </p:txBody>
      </p:sp>
      <p:pic>
        <p:nvPicPr>
          <p:cNvPr id="3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2040" y="3666744"/>
            <a:ext cx="219456" cy="219456"/>
          </a:xfrm>
          <a:prstGeom prst="rect">
            <a:avLst/>
          </a:prstGeom>
        </p:spPr>
      </p:pic>
      <p:sp>
        <p:nvSpPr>
          <p:cNvPr id="32" name="Text 18"/>
          <p:cNvSpPr txBox="1"/>
          <p:nvPr/>
        </p:nvSpPr>
        <p:spPr>
          <a:xfrm>
            <a:off x="5212080" y="3639312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Partecipi alla call mensile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PRIMI 30 GIORNI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piano semplice, settimana per settimana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463040"/>
            <a:ext cx="1920240" cy="31089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EEDADD"/>
            </a:solidFill>
            <a:prstDash val="solid"/>
          </a:ln>
          <a:effectLst>
            <a:outerShdw sx="100000" sy="100000" kx="0" ky="0" algn="bl" rotWithShape="0" blurRad="101600" dist="25400" dir="5400000">
              <a:srgbClr val="3A1016">
                <a:alpha val="1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85800" y="1627632"/>
            <a:ext cx="457200" cy="45720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85800" y="16276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16459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Settimana 1</a:t>
            </a:r>
            <a:endParaRPr lang="en-US" sz="950" dirty="0"/>
          </a:p>
        </p:txBody>
      </p:sp>
      <p:sp>
        <p:nvSpPr>
          <p:cNvPr id="11" name="Text 8"/>
          <p:cNvSpPr txBox="1"/>
          <p:nvPr/>
        </p:nvSpPr>
        <p:spPr>
          <a:xfrm>
            <a:off x="1234440" y="184708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28600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 e salva IBAN o PayPal</a:t>
            </a:r>
            <a:endParaRPr lang="en-US" sz="1100" dirty="0"/>
          </a:p>
          <a:p>
            <a:pPr marL="177800" indent="-1778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Scegli 5 prodotti che useresti tu</a:t>
            </a:r>
            <a:endParaRPr lang="en-US" sz="1100" dirty="0"/>
          </a:p>
          <a:p>
            <a:pPr marL="177800" indent="-1778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Metti il link corto in bio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2606040" y="1463040"/>
            <a:ext cx="1920240" cy="31089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EEDADD"/>
            </a:solidFill>
            <a:prstDash val="solid"/>
          </a:ln>
          <a:effectLst>
            <a:outerShdw sx="100000" sy="100000" kx="0" ky="0" algn="bl" rotWithShape="0" blurRad="101600" dist="25400" dir="5400000">
              <a:srgbClr val="3A1016">
                <a:alpha val="1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2743200" y="1627632"/>
            <a:ext cx="457200" cy="45720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2743200" y="16276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3291840" y="16459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Settimana 2</a:t>
            </a:r>
            <a:endParaRPr lang="en-US" sz="950" dirty="0"/>
          </a:p>
        </p:txBody>
      </p:sp>
      <p:sp>
        <p:nvSpPr>
          <p:cNvPr id="17" name="Text 14"/>
          <p:cNvSpPr txBox="1"/>
          <p:nvPr/>
        </p:nvSpPr>
        <p:spPr>
          <a:xfrm>
            <a:off x="3291840" y="184708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Condividi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2743200" y="228600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prodotto al giorno in storia o chat</a:t>
            </a:r>
            <a:endParaRPr lang="en-US" sz="1100" dirty="0"/>
          </a:p>
          <a:p>
            <a:pPr marL="177800" indent="-1778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Scrivi a 10 persone di fiducia</a:t>
            </a:r>
            <a:endParaRPr lang="en-US" sz="1100" dirty="0"/>
          </a:p>
          <a:p>
            <a:pPr marL="177800" indent="-1778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Condividi un articolo del blog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663440" y="1463040"/>
            <a:ext cx="1920240" cy="31089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EEDADD"/>
            </a:solidFill>
            <a:prstDash val="solid"/>
          </a:ln>
          <a:effectLst>
            <a:outerShdw sx="100000" sy="100000" kx="0" ky="0" algn="bl" rotWithShape="0" blurRad="101600" dist="25400" dir="5400000">
              <a:srgbClr val="3A1016">
                <a:alpha val="12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4800600" y="1627632"/>
            <a:ext cx="457200" cy="45720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4800600" y="16276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5349240" y="16459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Settimana 3</a:t>
            </a:r>
            <a:endParaRPr lang="en-US" sz="950" dirty="0"/>
          </a:p>
        </p:txBody>
      </p:sp>
      <p:sp>
        <p:nvSpPr>
          <p:cNvPr id="23" name="Text 20"/>
          <p:cNvSpPr txBox="1"/>
          <p:nvPr/>
        </p:nvSpPr>
        <p:spPr>
          <a:xfrm>
            <a:off x="5349240" y="184708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Recluta</a:t>
            </a:r>
            <a:endParaRPr lang="en-US" sz="1600" dirty="0"/>
          </a:p>
        </p:txBody>
      </p:sp>
      <p:sp>
        <p:nvSpPr>
          <p:cNvPr id="24" name="Text 21"/>
          <p:cNvSpPr txBox="1"/>
          <p:nvPr/>
        </p:nvSpPr>
        <p:spPr>
          <a:xfrm>
            <a:off x="4800600" y="228600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Invita 3 persone a registrarsi</a:t>
            </a:r>
            <a:endParaRPr lang="en-US" sz="1100" dirty="0"/>
          </a:p>
          <a:p>
            <a:pPr marL="177800" indent="-1778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Spiega loro il pool con questa presentazione</a:t>
            </a:r>
            <a:endParaRPr lang="en-US" sz="1100" dirty="0"/>
          </a:p>
          <a:p>
            <a:pPr marL="177800" indent="-1778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Aiutale con il primo post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6720840" y="1463040"/>
            <a:ext cx="1920240" cy="31089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9525">
            <a:solidFill>
              <a:srgbClr val="EEDADD"/>
            </a:solidFill>
            <a:prstDash val="solid"/>
          </a:ln>
          <a:effectLst>
            <a:outerShdw sx="100000" sy="100000" kx="0" ky="0" algn="bl" rotWithShape="0" blurRad="101600" dist="25400" dir="5400000">
              <a:srgbClr val="3A1016">
                <a:alpha val="1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6858000" y="1627632"/>
            <a:ext cx="457200" cy="457200"/>
          </a:xfrm>
          <a:prstGeom prst="ellipse">
            <a:avLst/>
          </a:prstGeom>
          <a:solidFill>
            <a:srgbClr val="E30B1C"/>
          </a:solidFill>
          <a:ln w="12700">
            <a:solidFill>
              <a:srgbClr val="E30B1C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858000" y="16276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8" name="Text 25"/>
          <p:cNvSpPr txBox="1"/>
          <p:nvPr/>
        </p:nvSpPr>
        <p:spPr>
          <a:xfrm>
            <a:off x="7406640" y="16459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Settimana 4</a:t>
            </a:r>
            <a:endParaRPr lang="en-US" sz="950" dirty="0"/>
          </a:p>
        </p:txBody>
      </p:sp>
      <p:sp>
        <p:nvSpPr>
          <p:cNvPr id="29" name="Text 26"/>
          <p:cNvSpPr txBox="1"/>
          <p:nvPr/>
        </p:nvSpPr>
        <p:spPr>
          <a:xfrm>
            <a:off x="7406640" y="184708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Consolida</a:t>
            </a:r>
            <a:endParaRPr lang="en-US" sz="1600" dirty="0"/>
          </a:p>
        </p:txBody>
      </p:sp>
      <p:sp>
        <p:nvSpPr>
          <p:cNvPr id="30" name="Text 27"/>
          <p:cNvSpPr txBox="1"/>
          <p:nvPr/>
        </p:nvSpPr>
        <p:spPr>
          <a:xfrm>
            <a:off x="6858000" y="228600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Controlla clic e vendite nell'area</a:t>
            </a:r>
            <a:endParaRPr lang="en-US" sz="1100" dirty="0"/>
          </a:p>
          <a:p>
            <a:pPr marL="177800" indent="-1778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Grado Bronze raggiunto</a:t>
            </a:r>
            <a:endParaRPr lang="en-US" sz="1100" dirty="0"/>
          </a:p>
          <a:p>
            <a:pPr marL="177800" indent="-177800">
              <a:lnSpc>
                <a:spcPct val="110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Pianifica il mese dopo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B8A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E30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DOMANDE FREQUENTI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sei domande che fanno tutti</a:t>
            </a:r>
            <a:endParaRPr lang="en-US" sz="3200" dirty="0"/>
          </a:p>
        </p:txBody>
      </p:sp>
      <p:sp>
        <p:nvSpPr>
          <p:cNvPr id="7" name="Shape 4"/>
          <p:cNvSpPr/>
          <p:nvPr/>
        </p:nvSpPr>
        <p:spPr>
          <a:xfrm>
            <a:off x="548640" y="1417320"/>
            <a:ext cx="3931920" cy="932688"/>
          </a:xfrm>
          <a:prstGeom prst="roundRect">
            <a:avLst>
              <a:gd name="adj" fmla="val 11765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554480"/>
            <a:ext cx="256032" cy="25603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051560" y="152704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Devo comprare qualcosa per iniziare?</a:t>
            </a:r>
            <a:endParaRPr lang="en-US" sz="1250" dirty="0"/>
          </a:p>
        </p:txBody>
      </p:sp>
      <p:sp>
        <p:nvSpPr>
          <p:cNvPr id="10" name="Text 6"/>
          <p:cNvSpPr txBox="1"/>
          <p:nvPr/>
        </p:nvSpPr>
        <p:spPr>
          <a:xfrm>
            <a:off x="1051560" y="1847088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La registrazione è gratuita e non ci sono quote, kit o minimi.</a:t>
            </a:r>
            <a:endParaRPr lang="en-US" sz="1050" dirty="0"/>
          </a:p>
        </p:txBody>
      </p:sp>
      <p:sp>
        <p:nvSpPr>
          <p:cNvPr id="11" name="Shape 7"/>
          <p:cNvSpPr/>
          <p:nvPr/>
        </p:nvSpPr>
        <p:spPr>
          <a:xfrm>
            <a:off x="4663440" y="1417320"/>
            <a:ext cx="3931920" cy="932688"/>
          </a:xfrm>
          <a:prstGeom prst="roundRect">
            <a:avLst>
              <a:gd name="adj" fmla="val 11765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554480"/>
            <a:ext cx="256032" cy="25603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166360" y="152704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 qualcuno clicca ma compra dopo una settimana?</a:t>
            </a:r>
            <a:endParaRPr lang="en-US" sz="1250" dirty="0"/>
          </a:p>
        </p:txBody>
      </p:sp>
      <p:sp>
        <p:nvSpPr>
          <p:cNvPr id="14" name="Text 9"/>
          <p:cNvSpPr txBox="1"/>
          <p:nvPr/>
        </p:nvSpPr>
        <p:spPr>
          <a:xfrm>
            <a:off x="5166360" y="1847088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collegamento dura 30 giorni: la vendita è tua.</a:t>
            </a:r>
            <a:endParaRPr lang="en-US" sz="1050" dirty="0"/>
          </a:p>
        </p:txBody>
      </p:sp>
      <p:sp>
        <p:nvSpPr>
          <p:cNvPr id="15" name="Shape 10"/>
          <p:cNvSpPr/>
          <p:nvPr/>
        </p:nvSpPr>
        <p:spPr>
          <a:xfrm>
            <a:off x="548640" y="2468880"/>
            <a:ext cx="3931920" cy="932688"/>
          </a:xfrm>
          <a:prstGeom prst="roundRect">
            <a:avLst>
              <a:gd name="adj" fmla="val 11765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606040"/>
            <a:ext cx="256032" cy="25603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051560" y="257860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Guadagno se compro io dal mio link?</a:t>
            </a:r>
            <a:endParaRPr lang="en-US" sz="1250" dirty="0"/>
          </a:p>
        </p:txBody>
      </p:sp>
      <p:sp>
        <p:nvSpPr>
          <p:cNvPr id="18" name="Text 12"/>
          <p:cNvSpPr txBox="1"/>
          <p:nvPr/>
        </p:nvSpPr>
        <p:spPr>
          <a:xfrm>
            <a:off x="1051560" y="2898648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No, mai. Il sistema lo esclude: si guadagna sugli acquisti degli altri.</a:t>
            </a:r>
            <a:endParaRPr lang="en-US" sz="1050" dirty="0"/>
          </a:p>
        </p:txBody>
      </p:sp>
      <p:sp>
        <p:nvSpPr>
          <p:cNvPr id="19" name="Shape 13"/>
          <p:cNvSpPr/>
          <p:nvPr/>
        </p:nvSpPr>
        <p:spPr>
          <a:xfrm>
            <a:off x="4663440" y="2468880"/>
            <a:ext cx="3931920" cy="932688"/>
          </a:xfrm>
          <a:prstGeom prst="roundRect">
            <a:avLst>
              <a:gd name="adj" fmla="val 11765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2606040"/>
            <a:ext cx="256032" cy="256032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5166360" y="257860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Quando arrivano i soldi?</a:t>
            </a:r>
            <a:endParaRPr lang="en-US" sz="1250" dirty="0"/>
          </a:p>
        </p:txBody>
      </p:sp>
      <p:sp>
        <p:nvSpPr>
          <p:cNvPr id="22" name="Text 15"/>
          <p:cNvSpPr txBox="1"/>
          <p:nvPr/>
        </p:nvSpPr>
        <p:spPr>
          <a:xfrm>
            <a:off x="5166360" y="2898648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Dopo 14 giorni dall'ordine la provvigione è disponibile; da 100 € chiedi il pagamento.</a:t>
            </a:r>
            <a:endParaRPr lang="en-US" sz="1050" dirty="0"/>
          </a:p>
        </p:txBody>
      </p:sp>
      <p:sp>
        <p:nvSpPr>
          <p:cNvPr id="23" name="Shape 16"/>
          <p:cNvSpPr/>
          <p:nvPr/>
        </p:nvSpPr>
        <p:spPr>
          <a:xfrm>
            <a:off x="548640" y="3520440"/>
            <a:ext cx="3931920" cy="932688"/>
          </a:xfrm>
          <a:prstGeom prst="roundRect">
            <a:avLst>
              <a:gd name="adj" fmla="val 11765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657600"/>
            <a:ext cx="256032" cy="256032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051560" y="363016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Devo avere la partita IVA?</a:t>
            </a:r>
            <a:endParaRPr lang="en-US" sz="1250" dirty="0"/>
          </a:p>
        </p:txBody>
      </p:sp>
      <p:sp>
        <p:nvSpPr>
          <p:cNvPr id="26" name="Text 18"/>
          <p:cNvSpPr txBox="1"/>
          <p:nvPr/>
        </p:nvSpPr>
        <p:spPr>
          <a:xfrm>
            <a:off x="1051560" y="3950208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Sotto i 5.000 € l'anno no: è prestazione occasionale con ricevuta. Oltre, sì.</a:t>
            </a:r>
            <a:endParaRPr lang="en-US" sz="1050" dirty="0"/>
          </a:p>
        </p:txBody>
      </p:sp>
      <p:sp>
        <p:nvSpPr>
          <p:cNvPr id="27" name="Shape 19"/>
          <p:cNvSpPr/>
          <p:nvPr/>
        </p:nvSpPr>
        <p:spPr>
          <a:xfrm>
            <a:off x="4663440" y="3520440"/>
            <a:ext cx="3931920" cy="932688"/>
          </a:xfrm>
          <a:prstGeom prst="roundRect">
            <a:avLst>
              <a:gd name="adj" fmla="val 11765"/>
            </a:avLst>
          </a:prstGeom>
          <a:solidFill>
            <a:srgbClr val="FBF5F5"/>
          </a:solidFill>
          <a:ln w="9525">
            <a:solidFill>
              <a:srgbClr val="EEDADD"/>
            </a:solidFill>
            <a:prstDash val="solid"/>
          </a:ln>
        </p:spPr>
      </p:sp>
      <p:pic>
        <p:nvPicPr>
          <p:cNvPr id="2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3657600"/>
            <a:ext cx="256032" cy="256032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5166360" y="363016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E0A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Posso lavorare dall'estero?</a:t>
            </a:r>
            <a:endParaRPr lang="en-US" sz="1250" dirty="0"/>
          </a:p>
        </p:txBody>
      </p:sp>
      <p:sp>
        <p:nvSpPr>
          <p:cNvPr id="30" name="Text 21"/>
          <p:cNvSpPr txBox="1"/>
          <p:nvPr/>
        </p:nvSpPr>
        <p:spPr>
          <a:xfrm>
            <a:off x="5166360" y="3950208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B5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Sì: il sito è in sei lingue e il link funziona ovunque spediamo.</a:t>
            </a:r>
            <a:endParaRPr lang="en-US" sz="10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405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-1828800" y="2286000"/>
            <a:ext cx="5486400" cy="5486400"/>
          </a:xfrm>
          <a:prstGeom prst="ellipse">
            <a:avLst/>
          </a:prstGeom>
          <a:solidFill>
            <a:srgbClr val="E30B1C">
              <a:alpha val="16000"/>
            </a:srgbClr>
          </a:solidFill>
          <a:ln w="12700">
            <a:solidFill>
              <a:srgbClr val="E30B1C">
                <a:alpha val="0"/>
              </a:srgbClr>
            </a:solidFill>
            <a:prstDash val="solid"/>
          </a:ln>
        </p:spPr>
      </p:sp>
      <p:pic>
        <p:nvPicPr>
          <p:cNvPr id="6" name="Image 0" descr="/Users/wytex/Desktop/Progetti/redbag/public/brand/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1508760" cy="5029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146304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FF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PROSSIMO PASSO</a:t>
            </a:r>
            <a:endParaRPr lang="en-US" sz="105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173736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Registrati adesso.</a:t>
            </a:r>
            <a:endParaRPr lang="en-US" sz="24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tuo link è pronto in un minuto.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28803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3D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redbag.love/registrati</a:t>
            </a:r>
            <a:endParaRPr lang="en-US" sz="24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39312"/>
            <a:ext cx="201168" cy="201168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868680" y="361188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 una persona alla prossima call</a:t>
            </a:r>
            <a:endParaRPr lang="en-US" sz="12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968496"/>
            <a:ext cx="201168" cy="20116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868680" y="3941064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Scrivici: info@redbag.love</a:t>
            </a:r>
            <a:endParaRPr lang="en-US" sz="12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297680"/>
            <a:ext cx="201168" cy="201168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868680" y="42702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Presentazione sempre online: redbag.love/presentazione-network</a:t>
            </a:r>
            <a:endParaRPr lang="en-US" sz="1200" dirty="0"/>
          </a:p>
        </p:txBody>
      </p:sp>
      <p:sp>
        <p:nvSpPr>
          <p:cNvPr id="16" name="Shape 9"/>
          <p:cNvSpPr/>
          <p:nvPr/>
        </p:nvSpPr>
        <p:spPr>
          <a:xfrm>
            <a:off x="6126480" y="1097280"/>
            <a:ext cx="2468880" cy="292608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7" name="Image 4" descr="/Users/wytex/Desktop/Progetti/redbag/marketing/presentazione/shots/qr-registrati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0" y="1280160"/>
            <a:ext cx="2103120" cy="2103120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6126480" y="34747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0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Inquadra e registrati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405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48280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redbag.love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2803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7A6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457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FF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13232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4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 correttezza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417320"/>
            <a:ext cx="80467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RedBag è riservato a un pubblico maggiorenne (18+). Chi promuove i prodotti si impegna a rivolgersi solo ad adulti e a rispettare le regole dei canali che usa.</a:t>
            </a:r>
            <a:endParaRPr lang="en-US" sz="1150" dirty="0"/>
          </a:p>
          <a:p>
            <a:pPr marL="177800" indent="-177800">
              <a:lnSpc>
                <a:spcPct val="110000"/>
              </a:lnSpc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simulazioni di guadagno di questa presentazione sono esempi illustrativi basati su ipotesi dichiarate. Non costituiscono promessa né garanzia di reddito: i risultati dipendono dall'attività di ciascuno.</a:t>
            </a:r>
            <a:endParaRPr lang="en-US" sz="1150" dirty="0"/>
          </a:p>
          <a:p>
            <a:pPr marL="177800" indent="-177800">
              <a:lnSpc>
                <a:spcPct val="110000"/>
              </a:lnSpc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provvigioni si maturano solo su acquisti effettivi e pagati, al netto dei resi. Nessun compenso è previsto per la sola iscrizione di altre persone.</a:t>
            </a:r>
            <a:endParaRPr lang="en-US" sz="1150" dirty="0"/>
          </a:p>
          <a:p>
            <a:pPr marL="177800" indent="-177800">
              <a:lnSpc>
                <a:spcPct val="110000"/>
              </a:lnSpc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compensi sono corrisposti come corrispettivo per attività promozionale, con ricevuta. Il trattamento fiscale dipende dalla situazione personale: consultare un commercialista.</a:t>
            </a:r>
            <a:endParaRPr lang="en-US" sz="1150" dirty="0"/>
          </a:p>
          <a:p>
            <a:pPr marL="177800" indent="-177800">
              <a:lnSpc>
                <a:spcPct val="110000"/>
              </a:lnSpc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Percentuali, soglie e tempi indicati sono i valori in vigore alla data della presentazione e possono variare; fanno fede i termini pubblicati su redbag.love.</a:t>
            </a:r>
            <a:endParaRPr lang="en-US" sz="1150" dirty="0"/>
          </a:p>
          <a:p>
            <a:pPr marL="177800" indent="-177800">
              <a:lnSpc>
                <a:spcPct val="110000"/>
              </a:lnSpc>
              <a:spcAft>
                <a:spcPts val="900"/>
              </a:spcAft>
              <a:buSzPct val="100000"/>
              <a:buChar char="•"/>
            </a:pPr>
            <a:r>
              <a:rPr lang="en-US" sz="1150" dirty="0">
                <a:solidFill>
                  <a:srgbClr val="FFF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Avexoon Media OÜ · RedBag · redbag.love · Presentazione aggiornata a settembre 2026.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Avexoon Media OÜ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RedBag — Il network che paga il passaparola</dc:title>
  <dc:subject>PptxGenJS Presentation</dc:subject>
  <dc:creator>RedBag</dc:creator>
  <cp:lastModifiedBy>RedBag</cp:lastModifiedBy>
  <cp:revision>1</cp:revision>
  <dcterms:created xsi:type="dcterms:W3CDTF">2026-09-26T15:21:28Z</dcterms:created>
  <dcterms:modified xsi:type="dcterms:W3CDTF">2026-09-26T15:21:28Z</dcterms:modified>
</cp:coreProperties>
</file>